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14"/>
  </p:notesMasterIdLst>
  <p:sldIdLst>
    <p:sldId id="256" r:id="rId2"/>
    <p:sldId id="261" r:id="rId3"/>
    <p:sldId id="262" r:id="rId4"/>
    <p:sldId id="257" r:id="rId5"/>
    <p:sldId id="258" r:id="rId6"/>
    <p:sldId id="263" r:id="rId7"/>
    <p:sldId id="259" r:id="rId8"/>
    <p:sldId id="264" r:id="rId9"/>
    <p:sldId id="267" r:id="rId10"/>
    <p:sldId id="266" r:id="rId11"/>
    <p:sldId id="260" r:id="rId12"/>
    <p:sldId id="268" r:id="rId13"/>
  </p:sldIdLst>
  <p:sldSz cx="12192000" cy="6858000"/>
  <p:notesSz cx="6858000" cy="9296400"/>
  <p:defaultTextStyle>
    <a:defPPr>
      <a:defRPr lang="en-US"/>
    </a:defPPr>
    <a:lvl1pPr algn="l" rtl="0" fontAlgn="base">
      <a:spcBef>
        <a:spcPct val="0"/>
      </a:spcBef>
      <a:spcAft>
        <a:spcPct val="0"/>
      </a:spcAft>
      <a:defRPr sz="2400" kern="1200" baseline="-25000">
        <a:solidFill>
          <a:schemeClr val="tx1"/>
        </a:solidFill>
        <a:latin typeface="Tahoma" pitchFamily="34" charset="0"/>
        <a:ea typeface="+mn-ea"/>
        <a:cs typeface="+mn-cs"/>
      </a:defRPr>
    </a:lvl1pPr>
    <a:lvl2pPr marL="457200" algn="l" rtl="0" fontAlgn="base">
      <a:spcBef>
        <a:spcPct val="0"/>
      </a:spcBef>
      <a:spcAft>
        <a:spcPct val="0"/>
      </a:spcAft>
      <a:defRPr sz="2400" kern="1200" baseline="-25000">
        <a:solidFill>
          <a:schemeClr val="tx1"/>
        </a:solidFill>
        <a:latin typeface="Tahoma" pitchFamily="34" charset="0"/>
        <a:ea typeface="+mn-ea"/>
        <a:cs typeface="+mn-cs"/>
      </a:defRPr>
    </a:lvl2pPr>
    <a:lvl3pPr marL="914400" algn="l" rtl="0" fontAlgn="base">
      <a:spcBef>
        <a:spcPct val="0"/>
      </a:spcBef>
      <a:spcAft>
        <a:spcPct val="0"/>
      </a:spcAft>
      <a:defRPr sz="2400" kern="1200" baseline="-25000">
        <a:solidFill>
          <a:schemeClr val="tx1"/>
        </a:solidFill>
        <a:latin typeface="Tahoma" pitchFamily="34" charset="0"/>
        <a:ea typeface="+mn-ea"/>
        <a:cs typeface="+mn-cs"/>
      </a:defRPr>
    </a:lvl3pPr>
    <a:lvl4pPr marL="1371600" algn="l" rtl="0" fontAlgn="base">
      <a:spcBef>
        <a:spcPct val="0"/>
      </a:spcBef>
      <a:spcAft>
        <a:spcPct val="0"/>
      </a:spcAft>
      <a:defRPr sz="2400" kern="1200" baseline="-25000">
        <a:solidFill>
          <a:schemeClr val="tx1"/>
        </a:solidFill>
        <a:latin typeface="Tahoma" pitchFamily="34" charset="0"/>
        <a:ea typeface="+mn-ea"/>
        <a:cs typeface="+mn-cs"/>
      </a:defRPr>
    </a:lvl4pPr>
    <a:lvl5pPr marL="1828800" algn="l" rtl="0" fontAlgn="base">
      <a:spcBef>
        <a:spcPct val="0"/>
      </a:spcBef>
      <a:spcAft>
        <a:spcPct val="0"/>
      </a:spcAft>
      <a:defRPr sz="2400" kern="1200" baseline="-25000">
        <a:solidFill>
          <a:schemeClr val="tx1"/>
        </a:solidFill>
        <a:latin typeface="Tahoma" pitchFamily="34" charset="0"/>
        <a:ea typeface="+mn-ea"/>
        <a:cs typeface="+mn-cs"/>
      </a:defRPr>
    </a:lvl5pPr>
    <a:lvl6pPr marL="2286000" algn="l" defTabSz="914400" rtl="0" eaLnBrk="1" latinLnBrk="0" hangingPunct="1">
      <a:defRPr sz="2400" kern="1200" baseline="-25000">
        <a:solidFill>
          <a:schemeClr val="tx1"/>
        </a:solidFill>
        <a:latin typeface="Tahoma" pitchFamily="34" charset="0"/>
        <a:ea typeface="+mn-ea"/>
        <a:cs typeface="+mn-cs"/>
      </a:defRPr>
    </a:lvl6pPr>
    <a:lvl7pPr marL="2743200" algn="l" defTabSz="914400" rtl="0" eaLnBrk="1" latinLnBrk="0" hangingPunct="1">
      <a:defRPr sz="2400" kern="1200" baseline="-25000">
        <a:solidFill>
          <a:schemeClr val="tx1"/>
        </a:solidFill>
        <a:latin typeface="Tahoma" pitchFamily="34" charset="0"/>
        <a:ea typeface="+mn-ea"/>
        <a:cs typeface="+mn-cs"/>
      </a:defRPr>
    </a:lvl7pPr>
    <a:lvl8pPr marL="3200400" algn="l" defTabSz="914400" rtl="0" eaLnBrk="1" latinLnBrk="0" hangingPunct="1">
      <a:defRPr sz="2400" kern="1200" baseline="-25000">
        <a:solidFill>
          <a:schemeClr val="tx1"/>
        </a:solidFill>
        <a:latin typeface="Tahoma" pitchFamily="34" charset="0"/>
        <a:ea typeface="+mn-ea"/>
        <a:cs typeface="+mn-cs"/>
      </a:defRPr>
    </a:lvl8pPr>
    <a:lvl9pPr marL="3657600" algn="l" defTabSz="914400" rtl="0" eaLnBrk="1" latinLnBrk="0" hangingPunct="1">
      <a:defRPr sz="2400" kern="1200" baseline="-250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5E13F4-B246-4CA0-A31C-BF10B04C8EB4}" v="3" dt="2023-08-04T13:26:47.1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93" d="100"/>
          <a:sy n="93" d="100"/>
        </p:scale>
        <p:origin x="96" y="270"/>
      </p:cViewPr>
      <p:guideLst>
        <p:guide orient="horz" pos="2160"/>
        <p:guide pos="3840"/>
      </p:guideLst>
    </p:cSldViewPr>
  </p:slideViewPr>
  <p:notesTextViewPr>
    <p:cViewPr>
      <p:scale>
        <a:sx n="1" d="1"/>
        <a:sy n="1" d="1"/>
      </p:scale>
      <p:origin x="0" y="0"/>
    </p:cViewPr>
  </p:notesTextViewPr>
  <p:notesViewPr>
    <p:cSldViewPr snapToGrid="0">
      <p:cViewPr varScale="1">
        <p:scale>
          <a:sx n="64" d="100"/>
          <a:sy n="64" d="100"/>
        </p:scale>
        <p:origin x="319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A64348E8-FF7D-4ABF-A6E2-5F53EFEAA687}" type="datetimeFigureOut">
              <a:rPr lang="en-US" smtClean="0"/>
              <a:t>8/10/2023</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9F066738-3164-4570-BBFD-05E0244B749B}" type="slidenum">
              <a:rPr lang="en-US" smtClean="0"/>
              <a:t>‹#›</a:t>
            </a:fld>
            <a:endParaRPr lang="en-US"/>
          </a:p>
        </p:txBody>
      </p:sp>
    </p:spTree>
    <p:extLst>
      <p:ext uri="{BB962C8B-B14F-4D97-AF65-F5344CB8AC3E}">
        <p14:creationId xmlns:p14="http://schemas.microsoft.com/office/powerpoint/2010/main" val="927401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1" dirty="0"/>
              <a:t>Examples of Potentially Reportable Cybersecurity Incidents</a:t>
            </a:r>
          </a:p>
          <a:p>
            <a:pPr algn="ctr"/>
            <a:endParaRPr lang="en-US" sz="1200" b="1" dirty="0"/>
          </a:p>
          <a:p>
            <a:r>
              <a:rPr lang="en-US" sz="1200" b="1" dirty="0"/>
              <a:t>-</a:t>
            </a:r>
            <a:r>
              <a:rPr lang="en-US" sz="1200" dirty="0"/>
              <a:t>An unauthorized incident that has compromised the confidentiality, integrity, or availability of data, a system or network; or violated the registrant’s security policies or procedures; </a:t>
            </a:r>
          </a:p>
          <a:p>
            <a:endParaRPr lang="en-US" sz="1200" b="1" dirty="0"/>
          </a:p>
          <a:p>
            <a:r>
              <a:rPr lang="en-US" sz="1200" b="1" dirty="0"/>
              <a:t>-</a:t>
            </a:r>
            <a:r>
              <a:rPr lang="en-US" sz="1200" dirty="0"/>
              <a:t>An unauthorized incident that caused degradation, interruption, loss of control, damage to, or loss of operational technology systems; </a:t>
            </a:r>
          </a:p>
          <a:p>
            <a:endParaRPr lang="en-US" sz="1200" b="1" dirty="0"/>
          </a:p>
          <a:p>
            <a:r>
              <a:rPr lang="en-US" sz="1200" b="1" dirty="0"/>
              <a:t>-</a:t>
            </a:r>
            <a:r>
              <a:rPr lang="en-US" sz="1200" dirty="0"/>
              <a:t>An incident in which an unauthorized party accessed, or a party exceeded authorized access, or altered, or has stolen sensitive business information, personally identifiable information, intellectual property, or information that has resulted, or may result, in a loss or liability for the registrant; </a:t>
            </a:r>
          </a:p>
          <a:p>
            <a:endParaRPr lang="en-US" sz="1200" b="1" dirty="0"/>
          </a:p>
          <a:p>
            <a:r>
              <a:rPr lang="en-US" sz="1200" b="1" dirty="0"/>
              <a:t>-</a:t>
            </a:r>
            <a:r>
              <a:rPr lang="en-US" sz="1200" dirty="0"/>
              <a:t>An incident in which a malicious actor has offered to sell or has threatened to publicly disclose sensitive company data; or</a:t>
            </a:r>
          </a:p>
          <a:p>
            <a:endParaRPr lang="en-US" sz="1200" b="1" dirty="0"/>
          </a:p>
          <a:p>
            <a:r>
              <a:rPr lang="en-US" sz="1200" b="1" dirty="0"/>
              <a:t>-</a:t>
            </a:r>
            <a:r>
              <a:rPr lang="en-US" sz="1200" dirty="0"/>
              <a:t>An incident in which a malicious actor has demanded payment to restore company data that was stolen or altered. </a:t>
            </a:r>
            <a:endParaRPr lang="en-US" sz="1200" b="1" dirty="0"/>
          </a:p>
          <a:p>
            <a:endParaRPr lang="en-US" dirty="0"/>
          </a:p>
        </p:txBody>
      </p:sp>
      <p:sp>
        <p:nvSpPr>
          <p:cNvPr id="4" name="Slide Number Placeholder 3"/>
          <p:cNvSpPr>
            <a:spLocks noGrp="1"/>
          </p:cNvSpPr>
          <p:nvPr>
            <p:ph type="sldNum" sz="quarter" idx="5"/>
          </p:nvPr>
        </p:nvSpPr>
        <p:spPr/>
        <p:txBody>
          <a:bodyPr/>
          <a:lstStyle/>
          <a:p>
            <a:fld id="{9F066738-3164-4570-BBFD-05E0244B749B}" type="slidenum">
              <a:rPr lang="en-US" smtClean="0"/>
              <a:t>5</a:t>
            </a:fld>
            <a:endParaRPr lang="en-US"/>
          </a:p>
        </p:txBody>
      </p:sp>
    </p:spTree>
    <p:extLst>
      <p:ext uri="{BB962C8B-B14F-4D97-AF65-F5344CB8AC3E}">
        <p14:creationId xmlns:p14="http://schemas.microsoft.com/office/powerpoint/2010/main" val="2178052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103" name="Text Box 7"/>
          <p:cNvSpPr txBox="1">
            <a:spLocks noChangeArrowheads="1"/>
          </p:cNvSpPr>
          <p:nvPr/>
        </p:nvSpPr>
        <p:spPr bwMode="auto">
          <a:xfrm>
            <a:off x="0" y="6521450"/>
            <a:ext cx="3149600" cy="336550"/>
          </a:xfrm>
          <a:prstGeom prst="rect">
            <a:avLst/>
          </a:prstGeom>
          <a:noFill/>
          <a:ln w="9525">
            <a:noFill/>
            <a:miter lim="800000"/>
            <a:headEnd/>
            <a:tailEnd/>
          </a:ln>
          <a:effectLst/>
        </p:spPr>
        <p:txBody>
          <a:bodyPr>
            <a:spAutoFit/>
          </a:bodyPr>
          <a:lstStyle/>
          <a:p>
            <a:pPr>
              <a:spcBef>
                <a:spcPct val="50000"/>
              </a:spcBef>
            </a:pPr>
            <a:endParaRPr lang="en-US" sz="2400" dirty="0"/>
          </a:p>
        </p:txBody>
      </p:sp>
      <p:sp>
        <p:nvSpPr>
          <p:cNvPr id="4099" name="Rectangle 3"/>
          <p:cNvSpPr>
            <a:spLocks noGrp="1" noChangeArrowheads="1"/>
          </p:cNvSpPr>
          <p:nvPr>
            <p:ph type="ctrTitle" hasCustomPrompt="1"/>
          </p:nvPr>
        </p:nvSpPr>
        <p:spPr bwMode="auto">
          <a:xfrm>
            <a:off x="472141" y="3124200"/>
            <a:ext cx="10871200" cy="6858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ctr">
              <a:defRPr sz="2900" cap="none" baseline="0">
                <a:solidFill>
                  <a:schemeClr val="bg1">
                    <a:lumMod val="50000"/>
                  </a:schemeClr>
                </a:solidFill>
                <a:latin typeface="Calibri" pitchFamily="34" charset="0"/>
              </a:defRPr>
            </a:lvl1pPr>
          </a:lstStyle>
          <a:p>
            <a:r>
              <a:rPr lang="en-US" dirty="0"/>
              <a:t>Click to edit subtitle</a:t>
            </a:r>
          </a:p>
        </p:txBody>
      </p:sp>
      <p:sp>
        <p:nvSpPr>
          <p:cNvPr id="12" name="Content Placeholder 11"/>
          <p:cNvSpPr>
            <a:spLocks noGrp="1"/>
          </p:cNvSpPr>
          <p:nvPr>
            <p:ph sz="quarter" idx="10" hasCustomPrompt="1"/>
          </p:nvPr>
        </p:nvSpPr>
        <p:spPr>
          <a:xfrm>
            <a:off x="675341" y="1981200"/>
            <a:ext cx="10464800" cy="1371600"/>
          </a:xfrm>
        </p:spPr>
        <p:txBody>
          <a:bodyPr/>
          <a:lstStyle>
            <a:lvl1pPr marL="0" indent="0" algn="ctr">
              <a:buNone/>
              <a:defRPr kumimoji="0" lang="en-US" sz="3400" b="1" i="0" u="none" strike="noStrike" kern="0" cap="none" spc="0" normalizeH="0" baseline="0" noProof="0" dirty="0" smtClean="0">
                <a:ln>
                  <a:noFill/>
                </a:ln>
                <a:solidFill>
                  <a:srgbClr val="B30938"/>
                </a:solidFill>
                <a:effectLst/>
                <a:uLnTx/>
                <a:uFillTx/>
                <a:latin typeface="Calibri" pitchFamily="34" charset="0"/>
                <a:ea typeface="+mj-ea"/>
                <a:cs typeface="+mj-cs"/>
              </a:defRPr>
            </a:lvl1pPr>
          </a:lstStyle>
          <a:p>
            <a:pPr lvl="0"/>
            <a:r>
              <a:rPr lang="en-US" dirty="0"/>
              <a:t>Click To Edit Title</a:t>
            </a:r>
          </a:p>
        </p:txBody>
      </p:sp>
      <p:sp>
        <p:nvSpPr>
          <p:cNvPr id="14" name="Text Placeholder 13"/>
          <p:cNvSpPr>
            <a:spLocks noGrp="1"/>
          </p:cNvSpPr>
          <p:nvPr>
            <p:ph type="body" sz="quarter" idx="11" hasCustomPrompt="1"/>
          </p:nvPr>
        </p:nvSpPr>
        <p:spPr>
          <a:xfrm>
            <a:off x="6908800" y="4876800"/>
            <a:ext cx="4978400" cy="1295400"/>
          </a:xfrm>
        </p:spPr>
        <p:txBody>
          <a:bodyPr/>
          <a:lstStyle>
            <a:lvl1pPr algn="r">
              <a:buNone/>
              <a:defRPr kumimoji="0" lang="en-US" sz="1800" b="1" i="0" u="none" strike="noStrike" kern="0" cap="none" spc="0" normalizeH="0" baseline="0" noProof="0" dirty="0" smtClean="0">
                <a:ln>
                  <a:noFill/>
                </a:ln>
                <a:solidFill>
                  <a:schemeClr val="bg1">
                    <a:lumMod val="50000"/>
                  </a:schemeClr>
                </a:solidFill>
                <a:effectLst/>
                <a:uLnTx/>
                <a:uFillTx/>
                <a:latin typeface="+mj-lt"/>
                <a:ea typeface="+mj-ea"/>
                <a:cs typeface="+mj-cs"/>
              </a:defRPr>
            </a:lvl1pPr>
            <a:lvl2pPr>
              <a:buNone/>
              <a:defRPr/>
            </a:lvl2pPr>
            <a:lvl3pPr>
              <a:buNone/>
              <a:defRPr/>
            </a:lvl3pPr>
            <a:lvl4pPr>
              <a:buNone/>
              <a:defRPr/>
            </a:lvl4pPr>
            <a:lvl5pPr>
              <a:buNone/>
              <a:defRPr/>
            </a:lvl5pPr>
          </a:lstStyle>
          <a:p>
            <a:pPr lvl="0"/>
            <a:r>
              <a:rPr lang="en-US" dirty="0"/>
              <a:t>Click to add Presented by: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3200" y="274638"/>
            <a:ext cx="11582400" cy="639762"/>
          </a:xfrm>
          <a:prstGeom prst="rect">
            <a:avLst/>
          </a:prstGeom>
        </p:spPr>
        <p:txBody>
          <a:bodyPr/>
          <a:lstStyle>
            <a:lvl1pPr algn="l">
              <a:defRPr sz="3200" cap="none" baseline="0">
                <a:solidFill>
                  <a:srgbClr val="B30938"/>
                </a:solidFill>
                <a:latin typeface="Calibri" pitchFamily="34" charset="0"/>
              </a:defRPr>
            </a:lvl1pPr>
          </a:lstStyle>
          <a:p>
            <a:r>
              <a:rPr lang="en-US" dirty="0"/>
              <a:t>Click To Edit Master Title Style</a:t>
            </a:r>
          </a:p>
        </p:txBody>
      </p:sp>
      <p:sp>
        <p:nvSpPr>
          <p:cNvPr id="3" name="Content Placeholder 2"/>
          <p:cNvSpPr>
            <a:spLocks noGrp="1"/>
          </p:cNvSpPr>
          <p:nvPr>
            <p:ph idx="1"/>
          </p:nvPr>
        </p:nvSpPr>
        <p:spPr>
          <a:xfrm>
            <a:off x="203200" y="1600200"/>
            <a:ext cx="11582400" cy="4114800"/>
          </a:xfrm>
        </p:spPr>
        <p:txBody>
          <a:bodyPr/>
          <a:lstStyle>
            <a:lvl1pPr marL="346075" indent="-346075">
              <a:buClr>
                <a:srgbClr val="B30938"/>
              </a:buClr>
              <a:buFont typeface="Wingdings" pitchFamily="2" charset="2"/>
              <a:buChar char="§"/>
              <a:defRPr/>
            </a:lvl1pPr>
            <a:lvl2pPr marL="803275" indent="-346075">
              <a:defRPr/>
            </a:lvl2pPr>
            <a:lvl3pPr marL="1260475" indent="-346075">
              <a:buClr>
                <a:srgbClr val="B30938"/>
              </a:buClr>
              <a:defRPr sz="2400" b="1">
                <a:solidFill>
                  <a:srgbClr val="B30938"/>
                </a:solidFill>
              </a:defRPr>
            </a:lvl3pPr>
            <a:lvl4pPr marL="1717675" indent="-346075">
              <a:defRPr b="0"/>
            </a:lvl4pPr>
            <a:lvl5pPr>
              <a:buClr>
                <a:srgbClr val="920826"/>
              </a:buClr>
              <a:buFont typeface="Wingdings" pitchFamily="2" charset="2"/>
              <a:buChar char="§"/>
              <a:defRPr sz="2200" b="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Slide Number Placeholder 3"/>
          <p:cNvSpPr>
            <a:spLocks noGrp="1"/>
          </p:cNvSpPr>
          <p:nvPr>
            <p:ph type="sldNum" sz="quarter" idx="10"/>
          </p:nvPr>
        </p:nvSpPr>
        <p:spPr>
          <a:xfrm>
            <a:off x="203200" y="6248400"/>
            <a:ext cx="2540000" cy="457200"/>
          </a:xfrm>
          <a:prstGeom prst="rect">
            <a:avLst/>
          </a:prstGeom>
        </p:spPr>
        <p:txBody>
          <a:bodyPr/>
          <a:lstStyle>
            <a:lvl1pPr>
              <a:defRPr/>
            </a:lvl1pPr>
          </a:lstStyle>
          <a:p>
            <a:fld id="{A475CA3B-7AE6-459F-9581-72C29BEEB4F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3201" y="274638"/>
            <a:ext cx="11582400" cy="1143000"/>
          </a:xfrm>
          <a:prstGeom prst="rect">
            <a:avLst/>
          </a:prstGeom>
        </p:spPr>
        <p:txBody>
          <a:bodyPr/>
          <a:lstStyle>
            <a:lvl1pPr algn="ctr">
              <a:defRPr sz="3200" cap="none" baseline="0">
                <a:solidFill>
                  <a:srgbClr val="B30938"/>
                </a:solidFill>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203200" y="1737519"/>
            <a:ext cx="5532120" cy="4114800"/>
          </a:xfrm>
        </p:spPr>
        <p:txBody>
          <a:bodyPr/>
          <a:lstStyle>
            <a:lvl1pPr>
              <a:buClr>
                <a:srgbClr val="B30938"/>
              </a:buClr>
              <a:buFont typeface="Wingdings" pitchFamily="2" charset="2"/>
              <a:buChar char="§"/>
              <a:defRPr sz="2800"/>
            </a:lvl1pPr>
            <a:lvl2pPr>
              <a:defRPr sz="2400"/>
            </a:lvl2pPr>
            <a:lvl3pPr>
              <a:buClr>
                <a:srgbClr val="B30938"/>
              </a:buClr>
              <a:defRPr sz="2000" b="1">
                <a:solidFill>
                  <a:srgbClr val="B30938"/>
                </a:solidFill>
              </a:defRPr>
            </a:lvl3pPr>
            <a:lvl4pPr>
              <a:defRPr sz="1600" b="0"/>
            </a:lvl4pPr>
            <a:lvl5pPr marL="1828800" indent="0">
              <a:buClr>
                <a:srgbClr val="920826"/>
              </a:buClr>
              <a:buNone/>
              <a:defRPr sz="1800" b="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6273799" y="1737519"/>
            <a:ext cx="5532120" cy="4114800"/>
          </a:xfrm>
        </p:spPr>
        <p:txBody>
          <a:bodyPr/>
          <a:lstStyle>
            <a:lvl1pPr>
              <a:buClr>
                <a:srgbClr val="B30938"/>
              </a:buClr>
              <a:buFont typeface="Wingdings" pitchFamily="2" charset="2"/>
              <a:buChar char="§"/>
              <a:defRPr sz="2800"/>
            </a:lvl1pPr>
            <a:lvl2pPr>
              <a:defRPr sz="2400"/>
            </a:lvl2pPr>
            <a:lvl3pPr>
              <a:defRPr sz="2000" b="1">
                <a:solidFill>
                  <a:srgbClr val="B30938"/>
                </a:solidFill>
              </a:defRPr>
            </a:lvl3pPr>
            <a:lvl4pPr>
              <a:defRPr sz="1600" b="0"/>
            </a:lvl4pPr>
            <a:lvl5pPr marL="1828800" indent="0">
              <a:buClr>
                <a:srgbClr val="920826"/>
              </a:buClr>
              <a:buNone/>
              <a:defRPr sz="1800" b="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Slide Number Placeholder 3"/>
          <p:cNvSpPr txBox="1">
            <a:spLocks/>
          </p:cNvSpPr>
          <p:nvPr/>
        </p:nvSpPr>
        <p:spPr>
          <a:xfrm>
            <a:off x="203200" y="6248400"/>
            <a:ext cx="2540000" cy="457200"/>
          </a:xfrm>
          <a:prstGeom prst="rect">
            <a:avLst/>
          </a:prstGeo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A475CA3B-7AE6-459F-9581-72C29BEEB4FB}" type="slidenum">
              <a:rPr kumimoji="0" lang="en-US" sz="2400" b="0" i="0" u="none" strike="noStrike" kern="1200" cap="none" spc="0" normalizeH="0" baseline="-25000" noProof="0" smtClean="0">
                <a:ln>
                  <a:noFill/>
                </a:ln>
                <a:solidFill>
                  <a:schemeClr val="tx1"/>
                </a:solidFill>
                <a:effectLst/>
                <a:uLnTx/>
                <a:uFillTx/>
                <a:latin typeface="Tahoma"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2400" b="0" i="0" u="none" strike="noStrike" kern="1200" cap="none" spc="0" normalizeH="0" baseline="-25000" noProof="0" dirty="0">
              <a:ln>
                <a:noFill/>
              </a:ln>
              <a:solidFill>
                <a:schemeClr val="tx1"/>
              </a:solidFill>
              <a:effectLst/>
              <a:uLnTx/>
              <a:uFillTx/>
              <a:latin typeface="Tahoma" pitchFamily="34" charset="0"/>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67764" y="152400"/>
            <a:ext cx="10972800" cy="1143000"/>
          </a:xfrm>
          <a:prstGeom prst="rect">
            <a:avLst/>
          </a:prstGeom>
        </p:spPr>
        <p:txBody>
          <a:bodyPr/>
          <a:lstStyle>
            <a:lvl1pPr algn="ctr">
              <a:defRPr sz="3200" cap="none" baseline="0">
                <a:solidFill>
                  <a:srgbClr val="B30938"/>
                </a:solidFill>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567764" y="1412875"/>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67764" y="2052637"/>
            <a:ext cx="5386917" cy="3951288"/>
          </a:xfrm>
        </p:spPr>
        <p:txBody>
          <a:bodyPr/>
          <a:lstStyle>
            <a:lvl1pPr>
              <a:buFont typeface="Wingdings" pitchFamily="2" charset="2"/>
              <a:buChar char="§"/>
              <a:defRPr sz="2400"/>
            </a:lvl1pPr>
            <a:lvl2pPr>
              <a:defRPr sz="2000"/>
            </a:lvl2pPr>
            <a:lvl3pPr>
              <a:defRPr sz="2000" b="1">
                <a:solidFill>
                  <a:srgbClr val="B30938"/>
                </a:solidFill>
              </a:defRPr>
            </a:lvl3pPr>
            <a:lvl4pPr>
              <a:defRPr sz="1600" b="0"/>
            </a:lvl4pPr>
            <a:lvl5pPr marL="1828800" indent="0">
              <a:buClr>
                <a:srgbClr val="920826"/>
              </a:buClr>
              <a:buNone/>
              <a:defRPr sz="1600" b="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Text Placeholder 4"/>
          <p:cNvSpPr>
            <a:spLocks noGrp="1"/>
          </p:cNvSpPr>
          <p:nvPr>
            <p:ph type="body" sz="quarter" idx="3"/>
          </p:nvPr>
        </p:nvSpPr>
        <p:spPr>
          <a:xfrm>
            <a:off x="6151532" y="1412875"/>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51532" y="2052637"/>
            <a:ext cx="5389033" cy="3951288"/>
          </a:xfrm>
        </p:spPr>
        <p:txBody>
          <a:bodyPr/>
          <a:lstStyle>
            <a:lvl1pPr>
              <a:buFont typeface="Wingdings" pitchFamily="2" charset="2"/>
              <a:buChar char="§"/>
              <a:defRPr sz="2400"/>
            </a:lvl1pPr>
            <a:lvl2pPr>
              <a:defRPr sz="2000"/>
            </a:lvl2pPr>
            <a:lvl3pPr>
              <a:defRPr sz="2000" b="1">
                <a:solidFill>
                  <a:srgbClr val="B30938"/>
                </a:solidFill>
              </a:defRPr>
            </a:lvl3pPr>
            <a:lvl4pPr>
              <a:defRPr sz="1600" b="0"/>
            </a:lvl4pPr>
            <a:lvl5pPr marL="1828800" indent="0">
              <a:buClr>
                <a:srgbClr val="920826"/>
              </a:buClr>
              <a:buNone/>
              <a:defRPr sz="1600" b="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Slide Number Placeholder 3"/>
          <p:cNvSpPr>
            <a:spLocks noGrp="1"/>
          </p:cNvSpPr>
          <p:nvPr>
            <p:ph type="sldNum" sz="quarter" idx="10"/>
          </p:nvPr>
        </p:nvSpPr>
        <p:spPr>
          <a:xfrm>
            <a:off x="203200" y="6248400"/>
            <a:ext cx="2540000" cy="457200"/>
          </a:xfrm>
          <a:prstGeom prst="rect">
            <a:avLst/>
          </a:prstGeom>
        </p:spPr>
        <p:txBody>
          <a:bodyPr/>
          <a:lstStyle>
            <a:lvl1pPr>
              <a:defRPr/>
            </a:lvl1pPr>
          </a:lstStyle>
          <a:p>
            <a:fld id="{A475CA3B-7AE6-459F-9581-72C29BEEB4F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11200" y="274638"/>
            <a:ext cx="10972800" cy="1143000"/>
          </a:xfrm>
          <a:prstGeom prst="rect">
            <a:avLst/>
          </a:prstGeom>
        </p:spPr>
        <p:txBody>
          <a:bodyPr/>
          <a:lstStyle>
            <a:lvl1pPr algn="l">
              <a:defRPr sz="3200" cap="none" baseline="0">
                <a:solidFill>
                  <a:srgbClr val="B30938"/>
                </a:solidFill>
                <a:latin typeface="Calibri" pitchFamily="34" charset="0"/>
              </a:defRPr>
            </a:lvl1pPr>
          </a:lstStyle>
          <a:p>
            <a:r>
              <a:rPr lang="en-US" dirty="0"/>
              <a:t>Click To Edit Master Title Style</a:t>
            </a:r>
          </a:p>
        </p:txBody>
      </p:sp>
      <p:sp>
        <p:nvSpPr>
          <p:cNvPr id="3" name="Slide Number Placeholder 3"/>
          <p:cNvSpPr>
            <a:spLocks noGrp="1"/>
          </p:cNvSpPr>
          <p:nvPr>
            <p:ph type="sldNum" sz="quarter" idx="10"/>
          </p:nvPr>
        </p:nvSpPr>
        <p:spPr>
          <a:xfrm>
            <a:off x="203200" y="6248400"/>
            <a:ext cx="2540000" cy="457200"/>
          </a:xfrm>
          <a:prstGeom prst="rect">
            <a:avLst/>
          </a:prstGeom>
        </p:spPr>
        <p:txBody>
          <a:bodyPr/>
          <a:lstStyle>
            <a:lvl1pPr>
              <a:defRPr/>
            </a:lvl1pPr>
          </a:lstStyle>
          <a:p>
            <a:fld id="{A475CA3B-7AE6-459F-9581-72C29BEEB4F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a:xfrm>
            <a:off x="203200" y="6248400"/>
            <a:ext cx="2540000" cy="457200"/>
          </a:xfrm>
          <a:prstGeom prst="rect">
            <a:avLst/>
          </a:prstGeom>
        </p:spPr>
        <p:txBody>
          <a:bodyPr/>
          <a:lstStyle>
            <a:lvl1pPr>
              <a:defRPr/>
            </a:lvl1pPr>
          </a:lstStyle>
          <a:p>
            <a:fld id="{A475CA3B-7AE6-459F-9581-72C29BEEB4F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400" b="1">
                <a:solidFill>
                  <a:srgbClr val="B30938"/>
                </a:solidFill>
              </a:defRPr>
            </a:lvl1pPr>
          </a:lstStyle>
          <a:p>
            <a:r>
              <a:rPr lang="en-US"/>
              <a:t>Click to edit Master title style</a:t>
            </a:r>
            <a:endParaRPr lang="en-US" dirty="0"/>
          </a:p>
        </p:txBody>
      </p:sp>
      <p:sp>
        <p:nvSpPr>
          <p:cNvPr id="3" name="Content Placeholder 2"/>
          <p:cNvSpPr>
            <a:spLocks noGrp="1"/>
          </p:cNvSpPr>
          <p:nvPr>
            <p:ph idx="1"/>
          </p:nvPr>
        </p:nvSpPr>
        <p:spPr>
          <a:xfrm>
            <a:off x="4766733" y="273051"/>
            <a:ext cx="7018867" cy="5853113"/>
          </a:xfrm>
        </p:spPr>
        <p:txBody>
          <a:bodyPr/>
          <a:lstStyle>
            <a:lvl1pPr>
              <a:buFont typeface="Wingdings" pitchFamily="2" charset="2"/>
              <a:buChar char="§"/>
              <a:defRPr sz="2800"/>
            </a:lvl1pPr>
            <a:lvl2pPr>
              <a:defRPr sz="2600"/>
            </a:lvl2pPr>
            <a:lvl3pPr>
              <a:defRPr sz="2000" b="1">
                <a:solidFill>
                  <a:srgbClr val="B30938"/>
                </a:solidFill>
              </a:defRPr>
            </a:lvl3pPr>
            <a:lvl4pPr>
              <a:defRPr sz="1600" b="0"/>
            </a:lvl4pPr>
            <a:lvl5pPr marL="1828800" indent="0">
              <a:buClr>
                <a:srgbClr val="920826"/>
              </a:buClr>
              <a:buNone/>
              <a:defRPr sz="2000" b="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3"/>
          <p:cNvSpPr>
            <a:spLocks noGrp="1"/>
          </p:cNvSpPr>
          <p:nvPr>
            <p:ph type="sldNum" sz="quarter" idx="10"/>
          </p:nvPr>
        </p:nvSpPr>
        <p:spPr>
          <a:xfrm>
            <a:off x="203200" y="6248400"/>
            <a:ext cx="2540000" cy="457200"/>
          </a:xfrm>
          <a:prstGeom prst="rect">
            <a:avLst/>
          </a:prstGeom>
        </p:spPr>
        <p:txBody>
          <a:bodyPr/>
          <a:lstStyle>
            <a:lvl1pPr>
              <a:defRPr/>
            </a:lvl1pPr>
          </a:lstStyle>
          <a:p>
            <a:fld id="{A475CA3B-7AE6-459F-9581-72C29BEEB4F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89717" y="4800600"/>
            <a:ext cx="7315200" cy="566738"/>
          </a:xfrm>
          <a:prstGeom prst="rect">
            <a:avLst/>
          </a:prstGeom>
        </p:spPr>
        <p:txBody>
          <a:bodyPr anchor="b"/>
          <a:lstStyle>
            <a:lvl1pPr algn="l">
              <a:defRPr sz="2800" b="1" cap="none" baseline="0">
                <a:solidFill>
                  <a:srgbClr val="B30938"/>
                </a:solidFill>
                <a:latin typeface="Calibri" panose="020F0502020204030204" pitchFamily="34" charset="0"/>
              </a:defRPr>
            </a:lvl1pPr>
          </a:lstStyle>
          <a:p>
            <a:r>
              <a:rPr lang="en-US" dirty="0"/>
              <a:t>Click To Edit Master Text</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3"/>
          <p:cNvSpPr>
            <a:spLocks noGrp="1"/>
          </p:cNvSpPr>
          <p:nvPr>
            <p:ph type="sldNum" sz="quarter" idx="10"/>
          </p:nvPr>
        </p:nvSpPr>
        <p:spPr>
          <a:xfrm>
            <a:off x="203200" y="6248400"/>
            <a:ext cx="2540000" cy="457200"/>
          </a:xfrm>
          <a:prstGeom prst="rect">
            <a:avLst/>
          </a:prstGeom>
        </p:spPr>
        <p:txBody>
          <a:bodyPr/>
          <a:lstStyle>
            <a:lvl1pPr>
              <a:defRPr/>
            </a:lvl1pPr>
          </a:lstStyle>
          <a:p>
            <a:fld id="{A475CA3B-7AE6-459F-9581-72C29BEEB4F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2_Title Slide">
    <p:spTree>
      <p:nvGrpSpPr>
        <p:cNvPr id="1" name=""/>
        <p:cNvGrpSpPr/>
        <p:nvPr/>
      </p:nvGrpSpPr>
      <p:grpSpPr>
        <a:xfrm>
          <a:off x="0" y="0"/>
          <a:ext cx="0" cy="0"/>
          <a:chOff x="0" y="0"/>
          <a:chExt cx="0" cy="0"/>
        </a:xfrm>
      </p:grpSpPr>
      <p:sp>
        <p:nvSpPr>
          <p:cNvPr id="4099" name="Rectangle 3"/>
          <p:cNvSpPr>
            <a:spLocks noGrp="1" noChangeArrowheads="1"/>
          </p:cNvSpPr>
          <p:nvPr>
            <p:ph type="ctrTitle" hasCustomPrompt="1"/>
          </p:nvPr>
        </p:nvSpPr>
        <p:spPr bwMode="auto">
          <a:xfrm>
            <a:off x="812800" y="3200400"/>
            <a:ext cx="10871200" cy="6858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defRPr sz="2900" cap="none" baseline="0">
                <a:solidFill>
                  <a:schemeClr val="bg1">
                    <a:lumMod val="50000"/>
                  </a:schemeClr>
                </a:solidFill>
                <a:latin typeface="Calibri" pitchFamily="34" charset="0"/>
              </a:defRPr>
            </a:lvl1pPr>
          </a:lstStyle>
          <a:p>
            <a:r>
              <a:rPr lang="en-US" dirty="0"/>
              <a:t>Click to Edit Subtitle</a:t>
            </a:r>
          </a:p>
        </p:txBody>
      </p:sp>
      <p:sp>
        <p:nvSpPr>
          <p:cNvPr id="12" name="Content Placeholder 11"/>
          <p:cNvSpPr>
            <a:spLocks noGrp="1"/>
          </p:cNvSpPr>
          <p:nvPr>
            <p:ph sz="quarter" idx="10" hasCustomPrompt="1"/>
          </p:nvPr>
        </p:nvSpPr>
        <p:spPr>
          <a:xfrm>
            <a:off x="1016000" y="2057400"/>
            <a:ext cx="10464800" cy="1371600"/>
          </a:xfrm>
        </p:spPr>
        <p:txBody>
          <a:bodyPr/>
          <a:lstStyle>
            <a:lvl1pPr marL="0" indent="0" algn="ctr">
              <a:buNone/>
              <a:defRPr kumimoji="0" lang="en-US" sz="3600" b="1" i="0" u="none" strike="noStrike" kern="0" cap="none" spc="0" normalizeH="0" baseline="0" noProof="0" dirty="0" smtClean="0">
                <a:ln>
                  <a:noFill/>
                </a:ln>
                <a:solidFill>
                  <a:srgbClr val="B30938"/>
                </a:solidFill>
                <a:effectLst/>
                <a:uLnTx/>
                <a:uFillTx/>
                <a:latin typeface="Calibri" pitchFamily="34" charset="0"/>
                <a:ea typeface="+mj-ea"/>
                <a:cs typeface="+mj-cs"/>
              </a:defRPr>
            </a:lvl1pPr>
          </a:lstStyle>
          <a:p>
            <a:pPr lvl="0"/>
            <a:r>
              <a:rPr lang="en-US" dirty="0"/>
              <a:t>Click To Edit Title</a:t>
            </a:r>
          </a:p>
        </p:txBody>
      </p:sp>
      <p:sp>
        <p:nvSpPr>
          <p:cNvPr id="14" name="Text Placeholder 13"/>
          <p:cNvSpPr>
            <a:spLocks noGrp="1"/>
          </p:cNvSpPr>
          <p:nvPr>
            <p:ph type="body" sz="quarter" idx="11" hasCustomPrompt="1"/>
          </p:nvPr>
        </p:nvSpPr>
        <p:spPr>
          <a:xfrm>
            <a:off x="6400800" y="4648200"/>
            <a:ext cx="4978400" cy="1524000"/>
          </a:xfrm>
        </p:spPr>
        <p:txBody>
          <a:bodyPr/>
          <a:lstStyle>
            <a:lvl1pPr algn="r">
              <a:buNone/>
              <a:defRPr kumimoji="0" lang="en-US" sz="1800" b="1" i="0" u="none" strike="noStrike" kern="0" cap="none" spc="0" normalizeH="0" baseline="0" noProof="0" dirty="0" smtClean="0">
                <a:ln>
                  <a:noFill/>
                </a:ln>
                <a:solidFill>
                  <a:schemeClr val="bg1">
                    <a:lumMod val="50000"/>
                  </a:schemeClr>
                </a:solidFill>
                <a:effectLst/>
                <a:uLnTx/>
                <a:uFillTx/>
                <a:latin typeface="+mj-lt"/>
                <a:ea typeface="+mj-ea"/>
                <a:cs typeface="+mj-cs"/>
              </a:defRPr>
            </a:lvl1pPr>
            <a:lvl2pPr>
              <a:buNone/>
              <a:defRPr/>
            </a:lvl2pPr>
            <a:lvl3pPr>
              <a:buNone/>
              <a:defRPr/>
            </a:lvl3pPr>
            <a:lvl4pPr>
              <a:buNone/>
              <a:defRPr/>
            </a:lvl4pPr>
            <a:lvl5pPr>
              <a:buNone/>
              <a:defRPr/>
            </a:lvl5pPr>
          </a:lstStyle>
          <a:p>
            <a:pPr lvl="0"/>
            <a:r>
              <a:rPr lang="en-US" dirty="0"/>
              <a:t>Click to add Presented by: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6" name="Rectangle 4"/>
          <p:cNvSpPr>
            <a:spLocks noGrp="1" noChangeArrowheads="1"/>
          </p:cNvSpPr>
          <p:nvPr>
            <p:ph type="body" idx="1"/>
          </p:nvPr>
        </p:nvSpPr>
        <p:spPr bwMode="auto">
          <a:xfrm>
            <a:off x="1117600" y="1600200"/>
            <a:ext cx="1056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sp>
        <p:nvSpPr>
          <p:cNvPr id="3082" name="Text Box 10"/>
          <p:cNvSpPr txBox="1">
            <a:spLocks noChangeArrowheads="1"/>
          </p:cNvSpPr>
          <p:nvPr/>
        </p:nvSpPr>
        <p:spPr bwMode="auto">
          <a:xfrm>
            <a:off x="-1" y="6611779"/>
            <a:ext cx="2741075" cy="246221"/>
          </a:xfrm>
          <a:prstGeom prst="rect">
            <a:avLst/>
          </a:prstGeom>
          <a:noFill/>
          <a:ln w="9525">
            <a:noFill/>
            <a:miter lim="800000"/>
            <a:headEnd/>
            <a:tailEnd/>
          </a:ln>
          <a:effectLst/>
        </p:spPr>
        <p:txBody>
          <a:bodyPr wrap="square">
            <a:spAutoFit/>
          </a:bodyPr>
          <a:lstStyle/>
          <a:p>
            <a:pPr algn="r">
              <a:spcBef>
                <a:spcPct val="50000"/>
              </a:spcBef>
            </a:pPr>
            <a:r>
              <a:rPr lang="en-US" sz="1000" b="1" baseline="0" dirty="0">
                <a:solidFill>
                  <a:schemeClr val="tx1"/>
                </a:solidFill>
                <a:latin typeface="Arial" charset="0"/>
                <a:cs typeface="Arial" charset="0"/>
              </a:rPr>
              <a:t>© 2023 </a:t>
            </a:r>
            <a:r>
              <a:rPr lang="en-US" sz="1000" b="1" baseline="0" dirty="0">
                <a:solidFill>
                  <a:schemeClr val="tx1"/>
                </a:solidFill>
                <a:latin typeface="Arial" charset="0"/>
              </a:rPr>
              <a:t>McNees Wallace &amp; Nurick LLC</a:t>
            </a:r>
          </a:p>
        </p:txBody>
      </p:sp>
      <p:pic>
        <p:nvPicPr>
          <p:cNvPr id="8" name="Picture 7" descr="logoPPT.jpg"/>
          <p:cNvPicPr>
            <a:picLocks noChangeAspect="1"/>
          </p:cNvPicPr>
          <p:nvPr/>
        </p:nvPicPr>
        <p:blipFill>
          <a:blip r:embed="rId11" cstate="print"/>
          <a:stretch>
            <a:fillRect/>
          </a:stretch>
        </p:blipFill>
        <p:spPr>
          <a:xfrm>
            <a:off x="10854944" y="6310884"/>
            <a:ext cx="1133856" cy="470916"/>
          </a:xfrm>
          <a:prstGeom prst="rect">
            <a:avLst/>
          </a:prstGeom>
        </p:spPr>
      </p:pic>
      <p:sp>
        <p:nvSpPr>
          <p:cNvPr id="2" name="TextBox 1"/>
          <p:cNvSpPr txBox="1"/>
          <p:nvPr/>
        </p:nvSpPr>
        <p:spPr>
          <a:xfrm>
            <a:off x="5073925" y="6477365"/>
            <a:ext cx="2044149" cy="338554"/>
          </a:xfrm>
          <a:prstGeom prst="rect">
            <a:avLst/>
          </a:prstGeom>
          <a:noFill/>
        </p:spPr>
        <p:txBody>
          <a:bodyPr wrap="none" rtlCol="0">
            <a:spAutoFit/>
          </a:bodyPr>
          <a:lstStyle/>
          <a:p>
            <a:r>
              <a:rPr lang="en-US" sz="2400" b="1" dirty="0">
                <a:latin typeface="Calibri" panose="020F0502020204030204" pitchFamily="34" charset="0"/>
              </a:rPr>
              <a:t>www.mcneeslaw.com</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94" r:id="rId9"/>
  </p:sldLayoutIdLst>
  <p:hf hdr="0" ftr="0" dt="0"/>
  <p:txStyles>
    <p:titleStyle>
      <a:lvl1pPr algn="ctr" rtl="0" eaLnBrk="1" fontAlgn="base" hangingPunct="1">
        <a:lnSpc>
          <a:spcPct val="85000"/>
        </a:lnSpc>
        <a:spcBef>
          <a:spcPct val="0"/>
        </a:spcBef>
        <a:spcAft>
          <a:spcPct val="0"/>
        </a:spcAft>
        <a:defRPr sz="3800" b="1">
          <a:solidFill>
            <a:srgbClr val="D40139"/>
          </a:solidFill>
          <a:latin typeface="+mj-lt"/>
          <a:ea typeface="+mj-ea"/>
          <a:cs typeface="+mj-cs"/>
        </a:defRPr>
      </a:lvl1pPr>
      <a:lvl2pPr algn="ctr" rtl="0" eaLnBrk="1" fontAlgn="base" hangingPunct="1">
        <a:lnSpc>
          <a:spcPct val="85000"/>
        </a:lnSpc>
        <a:spcBef>
          <a:spcPct val="0"/>
        </a:spcBef>
        <a:spcAft>
          <a:spcPct val="0"/>
        </a:spcAft>
        <a:defRPr sz="3800" b="1">
          <a:solidFill>
            <a:srgbClr val="D40139"/>
          </a:solidFill>
          <a:latin typeface="Arial" charset="0"/>
        </a:defRPr>
      </a:lvl2pPr>
      <a:lvl3pPr algn="ctr" rtl="0" eaLnBrk="1" fontAlgn="base" hangingPunct="1">
        <a:lnSpc>
          <a:spcPct val="85000"/>
        </a:lnSpc>
        <a:spcBef>
          <a:spcPct val="0"/>
        </a:spcBef>
        <a:spcAft>
          <a:spcPct val="0"/>
        </a:spcAft>
        <a:defRPr sz="3800" b="1">
          <a:solidFill>
            <a:srgbClr val="D40139"/>
          </a:solidFill>
          <a:latin typeface="Arial" charset="0"/>
        </a:defRPr>
      </a:lvl3pPr>
      <a:lvl4pPr algn="ctr" rtl="0" eaLnBrk="1" fontAlgn="base" hangingPunct="1">
        <a:lnSpc>
          <a:spcPct val="85000"/>
        </a:lnSpc>
        <a:spcBef>
          <a:spcPct val="0"/>
        </a:spcBef>
        <a:spcAft>
          <a:spcPct val="0"/>
        </a:spcAft>
        <a:defRPr sz="3800" b="1">
          <a:solidFill>
            <a:srgbClr val="D40139"/>
          </a:solidFill>
          <a:latin typeface="Arial" charset="0"/>
        </a:defRPr>
      </a:lvl4pPr>
      <a:lvl5pPr algn="ctr" rtl="0" eaLnBrk="1" fontAlgn="base" hangingPunct="1">
        <a:lnSpc>
          <a:spcPct val="85000"/>
        </a:lnSpc>
        <a:spcBef>
          <a:spcPct val="0"/>
        </a:spcBef>
        <a:spcAft>
          <a:spcPct val="0"/>
        </a:spcAft>
        <a:defRPr sz="3800" b="1">
          <a:solidFill>
            <a:srgbClr val="D40139"/>
          </a:solidFill>
          <a:latin typeface="Arial" charset="0"/>
        </a:defRPr>
      </a:lvl5pPr>
      <a:lvl6pPr marL="457200" algn="ctr" rtl="0" eaLnBrk="1" fontAlgn="base" hangingPunct="1">
        <a:lnSpc>
          <a:spcPct val="85000"/>
        </a:lnSpc>
        <a:spcBef>
          <a:spcPct val="0"/>
        </a:spcBef>
        <a:spcAft>
          <a:spcPct val="0"/>
        </a:spcAft>
        <a:defRPr sz="3800" b="1">
          <a:solidFill>
            <a:srgbClr val="D40139"/>
          </a:solidFill>
          <a:latin typeface="Arial" charset="0"/>
        </a:defRPr>
      </a:lvl6pPr>
      <a:lvl7pPr marL="914400" algn="ctr" rtl="0" eaLnBrk="1" fontAlgn="base" hangingPunct="1">
        <a:lnSpc>
          <a:spcPct val="85000"/>
        </a:lnSpc>
        <a:spcBef>
          <a:spcPct val="0"/>
        </a:spcBef>
        <a:spcAft>
          <a:spcPct val="0"/>
        </a:spcAft>
        <a:defRPr sz="3800" b="1">
          <a:solidFill>
            <a:srgbClr val="D40139"/>
          </a:solidFill>
          <a:latin typeface="Arial" charset="0"/>
        </a:defRPr>
      </a:lvl7pPr>
      <a:lvl8pPr marL="1371600" algn="ctr" rtl="0" eaLnBrk="1" fontAlgn="base" hangingPunct="1">
        <a:lnSpc>
          <a:spcPct val="85000"/>
        </a:lnSpc>
        <a:spcBef>
          <a:spcPct val="0"/>
        </a:spcBef>
        <a:spcAft>
          <a:spcPct val="0"/>
        </a:spcAft>
        <a:defRPr sz="3800" b="1">
          <a:solidFill>
            <a:srgbClr val="D40139"/>
          </a:solidFill>
          <a:latin typeface="Arial" charset="0"/>
        </a:defRPr>
      </a:lvl8pPr>
      <a:lvl9pPr marL="1828800" algn="ctr" rtl="0" eaLnBrk="1" fontAlgn="base" hangingPunct="1">
        <a:lnSpc>
          <a:spcPct val="85000"/>
        </a:lnSpc>
        <a:spcBef>
          <a:spcPct val="0"/>
        </a:spcBef>
        <a:spcAft>
          <a:spcPct val="0"/>
        </a:spcAft>
        <a:defRPr sz="3800" b="1">
          <a:solidFill>
            <a:srgbClr val="D40139"/>
          </a:solidFill>
          <a:latin typeface="Arial" charset="0"/>
        </a:defRPr>
      </a:lvl9pPr>
    </p:titleStyle>
    <p:bodyStyle>
      <a:lvl1pPr marL="346075" indent="-346075" algn="l" rtl="0" eaLnBrk="1" fontAlgn="base" hangingPunct="1">
        <a:spcBef>
          <a:spcPct val="0"/>
        </a:spcBef>
        <a:spcAft>
          <a:spcPct val="25000"/>
        </a:spcAft>
        <a:buClr>
          <a:srgbClr val="B30938"/>
        </a:buClr>
        <a:buSzPct val="110000"/>
        <a:buFont typeface="Wingdings" pitchFamily="2" charset="2"/>
        <a:buChar char="§"/>
        <a:defRPr sz="2900" b="1">
          <a:solidFill>
            <a:schemeClr val="tx1"/>
          </a:solidFill>
          <a:latin typeface="Calibri" panose="020F0502020204030204" pitchFamily="34" charset="0"/>
          <a:ea typeface="+mn-ea"/>
          <a:cs typeface="+mn-cs"/>
        </a:defRPr>
      </a:lvl1pPr>
      <a:lvl2pPr marL="803275" indent="-346075" algn="l" rtl="0" eaLnBrk="1" fontAlgn="base" hangingPunct="1">
        <a:spcBef>
          <a:spcPct val="0"/>
        </a:spcBef>
        <a:spcAft>
          <a:spcPct val="25000"/>
        </a:spcAft>
        <a:buClr>
          <a:schemeClr val="bg2"/>
        </a:buClr>
        <a:buSzPct val="100000"/>
        <a:buFont typeface="Wingdings" panose="05000000000000000000" pitchFamily="2" charset="2"/>
        <a:buChar char="§"/>
        <a:defRPr sz="2600">
          <a:solidFill>
            <a:schemeClr val="tx1"/>
          </a:solidFill>
          <a:latin typeface="Calibri" panose="020F0502020204030204" pitchFamily="34" charset="0"/>
        </a:defRPr>
      </a:lvl2pPr>
      <a:lvl3pPr marL="1260475" indent="-346075" algn="l" rtl="0" eaLnBrk="1" fontAlgn="base" hangingPunct="1">
        <a:spcBef>
          <a:spcPct val="0"/>
        </a:spcBef>
        <a:spcAft>
          <a:spcPct val="25000"/>
        </a:spcAft>
        <a:buClr>
          <a:srgbClr val="B30938"/>
        </a:buClr>
        <a:buSzPct val="85000"/>
        <a:buFont typeface="Courier New" panose="02070309020205020404" pitchFamily="49" charset="0"/>
        <a:buChar char="o"/>
        <a:defRPr sz="2200">
          <a:solidFill>
            <a:srgbClr val="BC1814"/>
          </a:solidFill>
          <a:latin typeface="Calibri" panose="020F0502020204030204" pitchFamily="34" charset="0"/>
        </a:defRPr>
      </a:lvl3pPr>
      <a:lvl4pPr marL="1905000" indent="-533400" algn="l" rtl="0" eaLnBrk="1" fontAlgn="base" hangingPunct="1">
        <a:spcBef>
          <a:spcPct val="0"/>
        </a:spcBef>
        <a:spcAft>
          <a:spcPct val="25000"/>
        </a:spcAft>
        <a:buClr>
          <a:schemeClr val="tx1">
            <a:lumMod val="50000"/>
            <a:lumOff val="50000"/>
          </a:schemeClr>
        </a:buClr>
        <a:buSzPct val="85000"/>
        <a:buFont typeface="Courier New" pitchFamily="49" charset="0"/>
        <a:buChar char="o"/>
        <a:defRPr sz="2200" b="1">
          <a:solidFill>
            <a:schemeClr val="tx1"/>
          </a:solidFill>
          <a:latin typeface="+mn-lt"/>
        </a:defRPr>
      </a:lvl4pPr>
      <a:lvl5pPr marL="2438400" indent="-609600" algn="l" rtl="0" eaLnBrk="1" fontAlgn="base" hangingPunct="1">
        <a:spcBef>
          <a:spcPct val="20000"/>
        </a:spcBef>
        <a:spcAft>
          <a:spcPct val="0"/>
        </a:spcAft>
        <a:buClr>
          <a:schemeClr val="accent1"/>
        </a:buClr>
        <a:buSzPct val="50000"/>
        <a:buFont typeface="Wingdings" pitchFamily="2" charset="2"/>
        <a:buChar char="n"/>
        <a:defRPr sz="3200" b="1">
          <a:solidFill>
            <a:schemeClr val="tx1"/>
          </a:solidFill>
          <a:latin typeface="+mn-lt"/>
        </a:defRPr>
      </a:lvl5pPr>
      <a:lvl6pPr marL="2895600" indent="-609600" algn="l" rtl="0" eaLnBrk="1" fontAlgn="base" hangingPunct="1">
        <a:spcBef>
          <a:spcPct val="20000"/>
        </a:spcBef>
        <a:spcAft>
          <a:spcPct val="0"/>
        </a:spcAft>
        <a:buClr>
          <a:schemeClr val="accent1"/>
        </a:buClr>
        <a:buSzPct val="50000"/>
        <a:buFont typeface="Wingdings" pitchFamily="2" charset="2"/>
        <a:buChar char="n"/>
        <a:defRPr sz="3200" b="1">
          <a:solidFill>
            <a:schemeClr val="tx1"/>
          </a:solidFill>
          <a:latin typeface="+mn-lt"/>
        </a:defRPr>
      </a:lvl6pPr>
      <a:lvl7pPr marL="3352800" indent="-609600" algn="l" rtl="0" eaLnBrk="1" fontAlgn="base" hangingPunct="1">
        <a:spcBef>
          <a:spcPct val="20000"/>
        </a:spcBef>
        <a:spcAft>
          <a:spcPct val="0"/>
        </a:spcAft>
        <a:buClr>
          <a:schemeClr val="accent1"/>
        </a:buClr>
        <a:buSzPct val="50000"/>
        <a:buFont typeface="Wingdings" pitchFamily="2" charset="2"/>
        <a:buChar char="n"/>
        <a:defRPr sz="3200" b="1">
          <a:solidFill>
            <a:schemeClr val="tx1"/>
          </a:solidFill>
          <a:latin typeface="+mn-lt"/>
        </a:defRPr>
      </a:lvl7pPr>
      <a:lvl8pPr marL="3810000" indent="-609600" algn="l" rtl="0" eaLnBrk="1" fontAlgn="base" hangingPunct="1">
        <a:spcBef>
          <a:spcPct val="20000"/>
        </a:spcBef>
        <a:spcAft>
          <a:spcPct val="0"/>
        </a:spcAft>
        <a:buClr>
          <a:schemeClr val="accent1"/>
        </a:buClr>
        <a:buSzPct val="50000"/>
        <a:buFont typeface="Wingdings" pitchFamily="2" charset="2"/>
        <a:buChar char="n"/>
        <a:defRPr sz="3200" b="1">
          <a:solidFill>
            <a:schemeClr val="tx1"/>
          </a:solidFill>
          <a:latin typeface="+mn-lt"/>
        </a:defRPr>
      </a:lvl8pPr>
      <a:lvl9pPr marL="4267200" indent="-609600" algn="l" rtl="0" eaLnBrk="1" fontAlgn="base" hangingPunct="1">
        <a:spcBef>
          <a:spcPct val="20000"/>
        </a:spcBef>
        <a:spcAft>
          <a:spcPct val="0"/>
        </a:spcAft>
        <a:buClr>
          <a:schemeClr val="accent1"/>
        </a:buClr>
        <a:buSzPct val="50000"/>
        <a:buFont typeface="Wingdings" pitchFamily="2" charset="2"/>
        <a:buChar char="n"/>
        <a:defRPr sz="32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870C20-42D8-4BE4-B11C-26B4A3DB1D84}"/>
              </a:ext>
            </a:extLst>
          </p:cNvPr>
          <p:cNvSpPr>
            <a:spLocks noGrp="1"/>
          </p:cNvSpPr>
          <p:nvPr>
            <p:ph sz="quarter" idx="10"/>
          </p:nvPr>
        </p:nvSpPr>
        <p:spPr>
          <a:xfrm>
            <a:off x="675341" y="1447060"/>
            <a:ext cx="10464800" cy="1393794"/>
          </a:xfrm>
        </p:spPr>
        <p:txBody>
          <a:bodyPr/>
          <a:lstStyle/>
          <a:p>
            <a:r>
              <a:rPr lang="en-US" sz="4000" dirty="0">
                <a:solidFill>
                  <a:schemeClr val="tx1"/>
                </a:solidFill>
              </a:rPr>
              <a:t>SEC Rule: Cybersecurity Risk Management, Strategy, Governance, and Incident Disclosure</a:t>
            </a:r>
          </a:p>
        </p:txBody>
      </p:sp>
      <p:sp>
        <p:nvSpPr>
          <p:cNvPr id="4" name="Text Placeholder 3">
            <a:extLst>
              <a:ext uri="{FF2B5EF4-FFF2-40B4-BE49-F238E27FC236}">
                <a16:creationId xmlns:a16="http://schemas.microsoft.com/office/drawing/2014/main" id="{5693B7B3-C5F4-4A45-8453-03E2C9B663A0}"/>
              </a:ext>
            </a:extLst>
          </p:cNvPr>
          <p:cNvSpPr>
            <a:spLocks noGrp="1"/>
          </p:cNvSpPr>
          <p:nvPr>
            <p:ph type="body" sz="quarter" idx="11"/>
          </p:nvPr>
        </p:nvSpPr>
        <p:spPr>
          <a:xfrm>
            <a:off x="5656082" y="3036163"/>
            <a:ext cx="6231118" cy="3136038"/>
          </a:xfrm>
        </p:spPr>
        <p:txBody>
          <a:bodyPr/>
          <a:lstStyle/>
          <a:p>
            <a:pPr algn="l">
              <a:spcAft>
                <a:spcPts val="0"/>
              </a:spcAft>
            </a:pPr>
            <a:r>
              <a:rPr lang="en-US" sz="2000" dirty="0"/>
              <a:t>Presented by: </a:t>
            </a:r>
          </a:p>
          <a:p>
            <a:pPr algn="l">
              <a:spcAft>
                <a:spcPts val="0"/>
              </a:spcAft>
            </a:pPr>
            <a:endParaRPr lang="en-US" sz="2000" dirty="0"/>
          </a:p>
          <a:p>
            <a:pPr algn="l">
              <a:spcAft>
                <a:spcPts val="0"/>
              </a:spcAft>
            </a:pPr>
            <a:r>
              <a:rPr lang="en-US" sz="2800" dirty="0"/>
              <a:t>McNees Wallace &amp; Nurick LLC</a:t>
            </a:r>
          </a:p>
          <a:p>
            <a:pPr algn="l">
              <a:spcAft>
                <a:spcPts val="0"/>
              </a:spcAft>
            </a:pPr>
            <a:endParaRPr lang="en-US" dirty="0"/>
          </a:p>
          <a:p>
            <a:pPr algn="l">
              <a:spcAft>
                <a:spcPts val="0"/>
              </a:spcAft>
            </a:pPr>
            <a:r>
              <a:rPr lang="en-US" sz="2400" dirty="0"/>
              <a:t>Sandy Garfinkel</a:t>
            </a:r>
          </a:p>
          <a:p>
            <a:pPr algn="l">
              <a:spcAft>
                <a:spcPts val="0"/>
              </a:spcAft>
            </a:pPr>
            <a:r>
              <a:rPr lang="en-US" dirty="0"/>
              <a:t>Member and Co-Chair, Privacy &amp; Data Security Group</a:t>
            </a:r>
          </a:p>
          <a:p>
            <a:pPr algn="l">
              <a:spcAft>
                <a:spcPts val="0"/>
              </a:spcAft>
            </a:pPr>
            <a:r>
              <a:rPr lang="en-US" sz="2400"/>
              <a:t>Christina </a:t>
            </a:r>
            <a:r>
              <a:rPr lang="en-US" sz="2400" dirty="0"/>
              <a:t>Duty</a:t>
            </a:r>
          </a:p>
          <a:p>
            <a:pPr algn="l">
              <a:spcAft>
                <a:spcPts val="0"/>
              </a:spcAft>
            </a:pPr>
            <a:r>
              <a:rPr lang="en-US" dirty="0"/>
              <a:t>Of Counsel, Corporate &amp; Tax Group</a:t>
            </a:r>
          </a:p>
        </p:txBody>
      </p:sp>
    </p:spTree>
    <p:extLst>
      <p:ext uri="{BB962C8B-B14F-4D97-AF65-F5344CB8AC3E}">
        <p14:creationId xmlns:p14="http://schemas.microsoft.com/office/powerpoint/2010/main" val="1696707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E5718-FCE7-4EE7-AE30-01C9DD22FAA5}"/>
              </a:ext>
            </a:extLst>
          </p:cNvPr>
          <p:cNvSpPr>
            <a:spLocks noGrp="1"/>
          </p:cNvSpPr>
          <p:nvPr>
            <p:ph type="title"/>
          </p:nvPr>
        </p:nvSpPr>
        <p:spPr>
          <a:xfrm>
            <a:off x="203200" y="152400"/>
            <a:ext cx="10972800" cy="1143000"/>
          </a:xfrm>
        </p:spPr>
        <p:txBody>
          <a:bodyPr/>
          <a:lstStyle/>
          <a:p>
            <a:r>
              <a:rPr lang="en-US" dirty="0"/>
              <a:t>Timing of Implementation</a:t>
            </a:r>
          </a:p>
        </p:txBody>
      </p:sp>
      <p:sp>
        <p:nvSpPr>
          <p:cNvPr id="3" name="Slide Number Placeholder 2">
            <a:extLst>
              <a:ext uri="{FF2B5EF4-FFF2-40B4-BE49-F238E27FC236}">
                <a16:creationId xmlns:a16="http://schemas.microsoft.com/office/drawing/2014/main" id="{79854004-D9EA-4453-9FD3-7C92DBF1F765}"/>
              </a:ext>
            </a:extLst>
          </p:cNvPr>
          <p:cNvSpPr>
            <a:spLocks noGrp="1"/>
          </p:cNvSpPr>
          <p:nvPr>
            <p:ph type="sldNum" sz="quarter" idx="10"/>
          </p:nvPr>
        </p:nvSpPr>
        <p:spPr/>
        <p:txBody>
          <a:bodyPr/>
          <a:lstStyle/>
          <a:p>
            <a:fld id="{A475CA3B-7AE6-459F-9581-72C29BEEB4FB}" type="slidenum">
              <a:rPr lang="en-US" smtClean="0"/>
              <a:pPr/>
              <a:t>10</a:t>
            </a:fld>
            <a:endParaRPr lang="en-US" dirty="0"/>
          </a:p>
        </p:txBody>
      </p:sp>
      <p:sp>
        <p:nvSpPr>
          <p:cNvPr id="5" name="TextBox 4">
            <a:extLst>
              <a:ext uri="{FF2B5EF4-FFF2-40B4-BE49-F238E27FC236}">
                <a16:creationId xmlns:a16="http://schemas.microsoft.com/office/drawing/2014/main" id="{9A792688-468F-428E-A1E3-3D63C0277247}"/>
              </a:ext>
            </a:extLst>
          </p:cNvPr>
          <p:cNvSpPr txBox="1"/>
          <p:nvPr/>
        </p:nvSpPr>
        <p:spPr>
          <a:xfrm>
            <a:off x="524700" y="812042"/>
            <a:ext cx="3443985" cy="502702"/>
          </a:xfrm>
          <a:prstGeom prst="rect">
            <a:avLst/>
          </a:prstGeom>
          <a:noFill/>
          <a:scene3d>
            <a:camera prst="orthographicFront"/>
            <a:lightRig rig="threePt" dir="t"/>
          </a:scene3d>
          <a:sp3d>
            <a:bevelT w="114300" prst="artDeco"/>
          </a:sp3d>
        </p:spPr>
        <p:txBody>
          <a:bodyPr wrap="square" rtlCol="0">
            <a:spAutoFit/>
          </a:bodyPr>
          <a:lstStyle/>
          <a:p>
            <a:pPr algn="ctr"/>
            <a:r>
              <a:rPr lang="en-US" sz="2000" b="1" dirty="0"/>
              <a:t>Cybersecurity Risk Management, Strategy and Governance Disclosure</a:t>
            </a:r>
          </a:p>
        </p:txBody>
      </p:sp>
      <p:sp>
        <p:nvSpPr>
          <p:cNvPr id="6" name="Rectangle 5">
            <a:extLst>
              <a:ext uri="{FF2B5EF4-FFF2-40B4-BE49-F238E27FC236}">
                <a16:creationId xmlns:a16="http://schemas.microsoft.com/office/drawing/2014/main" id="{DDF45C01-0D34-4C1D-B691-24132DDDA1B4}"/>
              </a:ext>
            </a:extLst>
          </p:cNvPr>
          <p:cNvSpPr/>
          <p:nvPr/>
        </p:nvSpPr>
        <p:spPr bwMode="auto">
          <a:xfrm>
            <a:off x="312021" y="813379"/>
            <a:ext cx="3948893" cy="779751"/>
          </a:xfrm>
          <a:prstGeom prst="rect">
            <a:avLst/>
          </a:prstGeom>
          <a:noFill/>
          <a:ln w="38100" cap="flat" cmpd="sng" algn="ctr">
            <a:solidFill>
              <a:srgbClr val="C00000"/>
            </a:solidFill>
            <a:prstDash val="solid"/>
            <a:miter lim="800000"/>
            <a:headEnd type="none" w="med" len="med"/>
            <a:tailEnd type="none" w="med" len="med"/>
          </a:ln>
          <a:effectLst/>
          <a:scene3d>
            <a:camera prst="orthographicFront"/>
            <a:lightRig rig="threePt" dir="t"/>
          </a:scene3d>
          <a:sp3d>
            <a:bevelT w="114300" prst="artDeco"/>
          </a:sp3d>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25000" dirty="0">
              <a:ln>
                <a:noFill/>
              </a:ln>
              <a:solidFill>
                <a:schemeClr val="tx1"/>
              </a:solidFill>
              <a:effectLst/>
              <a:latin typeface="Tahoma" charset="0"/>
            </a:endParaRPr>
          </a:p>
        </p:txBody>
      </p:sp>
      <p:sp>
        <p:nvSpPr>
          <p:cNvPr id="7" name="Rectangle 6">
            <a:extLst>
              <a:ext uri="{FF2B5EF4-FFF2-40B4-BE49-F238E27FC236}">
                <a16:creationId xmlns:a16="http://schemas.microsoft.com/office/drawing/2014/main" id="{1778DCE1-2D66-4040-BB9D-45FA392BA621}"/>
              </a:ext>
            </a:extLst>
          </p:cNvPr>
          <p:cNvSpPr/>
          <p:nvPr/>
        </p:nvSpPr>
        <p:spPr bwMode="auto">
          <a:xfrm>
            <a:off x="942680" y="1800520"/>
            <a:ext cx="10741320" cy="4445770"/>
          </a:xfrm>
          <a:prstGeom prst="rect">
            <a:avLst/>
          </a:prstGeom>
          <a:noFill/>
          <a:ln w="381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25000">
              <a:ln>
                <a:noFill/>
              </a:ln>
              <a:solidFill>
                <a:schemeClr val="tx1"/>
              </a:solidFill>
              <a:effectLst/>
              <a:latin typeface="Tahoma" charset="0"/>
            </a:endParaRPr>
          </a:p>
        </p:txBody>
      </p:sp>
      <p:sp>
        <p:nvSpPr>
          <p:cNvPr id="9" name="TextBox 8">
            <a:extLst>
              <a:ext uri="{FF2B5EF4-FFF2-40B4-BE49-F238E27FC236}">
                <a16:creationId xmlns:a16="http://schemas.microsoft.com/office/drawing/2014/main" id="{32E11D60-99D7-F04E-4E6D-A39CAE0A94E2}"/>
              </a:ext>
            </a:extLst>
          </p:cNvPr>
          <p:cNvSpPr txBox="1"/>
          <p:nvPr/>
        </p:nvSpPr>
        <p:spPr>
          <a:xfrm>
            <a:off x="942679" y="1833442"/>
            <a:ext cx="10651557" cy="3631763"/>
          </a:xfrm>
          <a:prstGeom prst="rect">
            <a:avLst/>
          </a:prstGeom>
          <a:noFill/>
        </p:spPr>
        <p:txBody>
          <a:bodyPr wrap="square">
            <a:spAutoFit/>
          </a:bodyPr>
          <a:lstStyle/>
          <a:p>
            <a:pPr marL="342900" indent="-342900">
              <a:spcAft>
                <a:spcPts val="1200"/>
              </a:spcAft>
              <a:buFont typeface="Arial" panose="020B0604020202020204" pitchFamily="34" charset="0"/>
              <a:buChar char="•"/>
            </a:pPr>
            <a:r>
              <a:rPr lang="en-US" sz="3000" dirty="0"/>
              <a:t>The final rules will become effective 30 days following publication of the adopting release in the Federal Register. </a:t>
            </a:r>
          </a:p>
          <a:p>
            <a:pPr marL="342900" indent="-342900">
              <a:spcAft>
                <a:spcPts val="1200"/>
              </a:spcAft>
              <a:buFont typeface="Arial" panose="020B0604020202020204" pitchFamily="34" charset="0"/>
              <a:buChar char="•"/>
            </a:pPr>
            <a:r>
              <a:rPr lang="en-US" sz="3000" dirty="0"/>
              <a:t>With respect to annual disclosures, all registrants must provide such disclosures beginning with annual reports for fiscal years ending on or after December 15, 2023. </a:t>
            </a:r>
          </a:p>
          <a:p>
            <a:pPr marL="342900" indent="-342900">
              <a:spcAft>
                <a:spcPts val="1200"/>
              </a:spcAft>
              <a:buFont typeface="Arial" panose="020B0604020202020204" pitchFamily="34" charset="0"/>
              <a:buChar char="•"/>
            </a:pPr>
            <a:r>
              <a:rPr lang="en-US" sz="3000" dirty="0"/>
              <a:t>With respect to incident disclosure requirements in Form 8-K Item 1.05, all registrants other than smaller reporting companies must begin complying on the later of 90 days after the date of publication in the Federal Register or December 18, 2023. </a:t>
            </a:r>
          </a:p>
          <a:p>
            <a:pPr marL="342900" indent="-342900">
              <a:spcAft>
                <a:spcPts val="1200"/>
              </a:spcAft>
              <a:buFont typeface="Arial" panose="020B0604020202020204" pitchFamily="34" charset="0"/>
              <a:buChar char="•"/>
            </a:pPr>
            <a:r>
              <a:rPr lang="en-US" sz="3000" dirty="0"/>
              <a:t>Smaller reporting companies will have an additional 180 days and must begin complying with Form 8-K Item 1.05 on the later of 270 days from the effective date of the rules or June 15, 2024. </a:t>
            </a:r>
          </a:p>
        </p:txBody>
      </p:sp>
    </p:spTree>
    <p:extLst>
      <p:ext uri="{BB962C8B-B14F-4D97-AF65-F5344CB8AC3E}">
        <p14:creationId xmlns:p14="http://schemas.microsoft.com/office/powerpoint/2010/main" val="782007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291F2-500A-4704-8A72-532DD58011D4}"/>
              </a:ext>
            </a:extLst>
          </p:cNvPr>
          <p:cNvSpPr>
            <a:spLocks noGrp="1"/>
          </p:cNvSpPr>
          <p:nvPr>
            <p:ph type="title"/>
          </p:nvPr>
        </p:nvSpPr>
        <p:spPr>
          <a:xfrm>
            <a:off x="481324" y="237941"/>
            <a:ext cx="10972800" cy="456743"/>
          </a:xfrm>
        </p:spPr>
        <p:txBody>
          <a:bodyPr/>
          <a:lstStyle/>
          <a:p>
            <a:r>
              <a:rPr lang="en-US" dirty="0"/>
              <a:t>Action Items</a:t>
            </a:r>
          </a:p>
        </p:txBody>
      </p:sp>
      <p:sp>
        <p:nvSpPr>
          <p:cNvPr id="3" name="Slide Number Placeholder 2">
            <a:extLst>
              <a:ext uri="{FF2B5EF4-FFF2-40B4-BE49-F238E27FC236}">
                <a16:creationId xmlns:a16="http://schemas.microsoft.com/office/drawing/2014/main" id="{E5631314-B8D8-49B8-9056-5CB9413D7171}"/>
              </a:ext>
            </a:extLst>
          </p:cNvPr>
          <p:cNvSpPr>
            <a:spLocks noGrp="1"/>
          </p:cNvSpPr>
          <p:nvPr>
            <p:ph type="sldNum" sz="quarter" idx="10"/>
          </p:nvPr>
        </p:nvSpPr>
        <p:spPr/>
        <p:txBody>
          <a:bodyPr/>
          <a:lstStyle/>
          <a:p>
            <a:fld id="{A475CA3B-7AE6-459F-9581-72C29BEEB4FB}" type="slidenum">
              <a:rPr lang="en-US" smtClean="0"/>
              <a:pPr/>
              <a:t>11</a:t>
            </a:fld>
            <a:endParaRPr lang="en-US" dirty="0"/>
          </a:p>
        </p:txBody>
      </p:sp>
      <p:sp>
        <p:nvSpPr>
          <p:cNvPr id="11" name="Rectangle 10">
            <a:extLst>
              <a:ext uri="{FF2B5EF4-FFF2-40B4-BE49-F238E27FC236}">
                <a16:creationId xmlns:a16="http://schemas.microsoft.com/office/drawing/2014/main" id="{C4DFDCC5-5B7C-4858-9740-EDB11AC0361B}"/>
              </a:ext>
            </a:extLst>
          </p:cNvPr>
          <p:cNvSpPr/>
          <p:nvPr/>
        </p:nvSpPr>
        <p:spPr bwMode="auto">
          <a:xfrm>
            <a:off x="632532" y="986558"/>
            <a:ext cx="3637809" cy="503340"/>
          </a:xfrm>
          <a:prstGeom prst="rect">
            <a:avLst/>
          </a:prstGeom>
          <a:noFill/>
          <a:ln w="38100" cap="flat" cmpd="sng" algn="ctr">
            <a:solidFill>
              <a:srgbClr val="C00000"/>
            </a:solidFill>
            <a:prstDash val="solid"/>
            <a:miter lim="800000"/>
            <a:headEnd type="none" w="med" len="med"/>
            <a:tailEnd type="none" w="med" len="med"/>
          </a:ln>
          <a:effectLst/>
          <a:scene3d>
            <a:camera prst="orthographicFront"/>
            <a:lightRig rig="threePt" dir="t"/>
          </a:scene3d>
          <a:sp3d>
            <a:bevelT w="114300" prst="artDeco"/>
          </a:sp3d>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25000" dirty="0">
              <a:ln>
                <a:noFill/>
              </a:ln>
              <a:solidFill>
                <a:schemeClr val="tx1"/>
              </a:solidFill>
              <a:effectLst/>
              <a:latin typeface="Tahoma" charset="0"/>
            </a:endParaRPr>
          </a:p>
        </p:txBody>
      </p:sp>
      <p:sp>
        <p:nvSpPr>
          <p:cNvPr id="12" name="TextBox 11">
            <a:extLst>
              <a:ext uri="{FF2B5EF4-FFF2-40B4-BE49-F238E27FC236}">
                <a16:creationId xmlns:a16="http://schemas.microsoft.com/office/drawing/2014/main" id="{B82261B3-AB05-4A23-80F3-EC30A94E7577}"/>
              </a:ext>
            </a:extLst>
          </p:cNvPr>
          <p:cNvSpPr txBox="1"/>
          <p:nvPr/>
        </p:nvSpPr>
        <p:spPr>
          <a:xfrm>
            <a:off x="632532" y="986557"/>
            <a:ext cx="4019020" cy="338554"/>
          </a:xfrm>
          <a:prstGeom prst="rect">
            <a:avLst/>
          </a:prstGeom>
          <a:noFill/>
        </p:spPr>
        <p:txBody>
          <a:bodyPr wrap="square" rtlCol="0">
            <a:spAutoFit/>
          </a:bodyPr>
          <a:lstStyle/>
          <a:p>
            <a:r>
              <a:rPr lang="en-US" b="1" dirty="0"/>
              <a:t>Proactive Steps To Take Today</a:t>
            </a:r>
          </a:p>
        </p:txBody>
      </p:sp>
      <p:sp>
        <p:nvSpPr>
          <p:cNvPr id="13" name="Rectangle 12">
            <a:extLst>
              <a:ext uri="{FF2B5EF4-FFF2-40B4-BE49-F238E27FC236}">
                <a16:creationId xmlns:a16="http://schemas.microsoft.com/office/drawing/2014/main" id="{67D456E7-6FCA-4633-9A04-D1E96E8CD21C}"/>
              </a:ext>
            </a:extLst>
          </p:cNvPr>
          <p:cNvSpPr/>
          <p:nvPr/>
        </p:nvSpPr>
        <p:spPr bwMode="auto">
          <a:xfrm>
            <a:off x="632532" y="1616984"/>
            <a:ext cx="10453743" cy="4561874"/>
          </a:xfrm>
          <a:prstGeom prst="rect">
            <a:avLst/>
          </a:prstGeom>
          <a:noFill/>
          <a:ln w="2857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2400" b="0" i="0" u="none" strike="noStrike" cap="none" normalizeH="0" baseline="-25000">
              <a:ln>
                <a:noFill/>
              </a:ln>
              <a:solidFill>
                <a:schemeClr val="tx1"/>
              </a:solidFill>
              <a:effectLst/>
              <a:latin typeface="Tahoma" charset="0"/>
            </a:endParaRPr>
          </a:p>
        </p:txBody>
      </p:sp>
      <p:sp>
        <p:nvSpPr>
          <p:cNvPr id="4" name="TextBox 3">
            <a:extLst>
              <a:ext uri="{FF2B5EF4-FFF2-40B4-BE49-F238E27FC236}">
                <a16:creationId xmlns:a16="http://schemas.microsoft.com/office/drawing/2014/main" id="{1103A719-AB85-4D2B-B147-3806B64C5EDA}"/>
              </a:ext>
            </a:extLst>
          </p:cNvPr>
          <p:cNvSpPr txBox="1"/>
          <p:nvPr/>
        </p:nvSpPr>
        <p:spPr>
          <a:xfrm>
            <a:off x="798991" y="1765121"/>
            <a:ext cx="10182688" cy="4483279"/>
          </a:xfrm>
          <a:prstGeom prst="rect">
            <a:avLst/>
          </a:prstGeom>
          <a:noFill/>
        </p:spPr>
        <p:txBody>
          <a:bodyPr wrap="square" rtlCol="0">
            <a:spAutoFit/>
          </a:bodyPr>
          <a:lstStyle/>
          <a:p>
            <a:r>
              <a:rPr lang="en-US" u="sng" dirty="0"/>
              <a:t>Review Current Cybersecurity Processes (Policies and Procedures):</a:t>
            </a:r>
            <a:endParaRPr lang="en-US" dirty="0"/>
          </a:p>
          <a:p>
            <a:pPr marL="342900" indent="-342900">
              <a:buSzPct val="120000"/>
              <a:buFont typeface="Tahoma" panose="020B0604030504040204" pitchFamily="34" charset="0"/>
              <a:buChar char="˷"/>
            </a:pPr>
            <a:r>
              <a:rPr lang="en-US" dirty="0"/>
              <a:t>Are they clear in describing the assessment, identification and management of material risks from cybersecurity threats?</a:t>
            </a:r>
          </a:p>
          <a:p>
            <a:pPr marL="342900" indent="-342900">
              <a:buSzPct val="120000"/>
              <a:buFont typeface="Tahoma" panose="020B0604030504040204" pitchFamily="34" charset="0"/>
              <a:buChar char="˷"/>
            </a:pPr>
            <a:r>
              <a:rPr lang="en-US" dirty="0"/>
              <a:t>Have they been integrated into the registrant’s overall risk management system or processes?</a:t>
            </a:r>
          </a:p>
          <a:p>
            <a:pPr marL="342900" indent="-342900">
              <a:buSzPct val="120000"/>
              <a:buFont typeface="Tahoma" panose="020B0604030504040204" pitchFamily="34" charset="0"/>
              <a:buChar char="˷"/>
            </a:pPr>
            <a:r>
              <a:rPr lang="en-US" dirty="0"/>
              <a:t>Does the company engage assessors, consultants, auditors, or other third parties in connection with any such processes?</a:t>
            </a:r>
          </a:p>
          <a:p>
            <a:pPr marL="342900" indent="-342900">
              <a:buSzPct val="120000"/>
              <a:buFont typeface="Tahoma" panose="020B0604030504040204" pitchFamily="34" charset="0"/>
              <a:buChar char="˷"/>
            </a:pPr>
            <a:r>
              <a:rPr lang="en-US" dirty="0"/>
              <a:t>Do they include oversight and identification of material risks from cybersecurity threats from any third-party service provider?</a:t>
            </a:r>
          </a:p>
          <a:p>
            <a:pPr marL="342900" indent="-342900">
              <a:buSzPct val="120000"/>
              <a:buFont typeface="Tahoma" panose="020B0604030504040204" pitchFamily="34" charset="0"/>
              <a:buChar char="˷"/>
            </a:pPr>
            <a:endParaRPr lang="en-US" dirty="0"/>
          </a:p>
          <a:p>
            <a:r>
              <a:rPr lang="en-US" u="sng" dirty="0"/>
              <a:t>Work with the Board of Directors to:</a:t>
            </a:r>
            <a:endParaRPr lang="en-US" dirty="0"/>
          </a:p>
          <a:p>
            <a:pPr marL="342900" indent="-342900">
              <a:buSzPct val="120000"/>
              <a:buFont typeface="Tahoma" panose="020B0604030504040204" pitchFamily="34" charset="0"/>
              <a:buChar char="˷"/>
            </a:pPr>
            <a:r>
              <a:rPr lang="en-US" dirty="0"/>
              <a:t>Ensure there is a process for reporting of cybersecurity risks and their ongoing oversight</a:t>
            </a:r>
          </a:p>
          <a:p>
            <a:pPr marL="342900" indent="-342900">
              <a:buSzPct val="120000"/>
              <a:buFont typeface="Tahoma" panose="020B0604030504040204" pitchFamily="34" charset="0"/>
              <a:buChar char="˷"/>
            </a:pPr>
            <a:r>
              <a:rPr lang="en-US" dirty="0"/>
              <a:t>Document a process for the Board to follow for considering cybersecurity risks as part of its business strategy, risk management and financial oversight</a:t>
            </a:r>
          </a:p>
          <a:p>
            <a:pPr>
              <a:buSzPct val="120000"/>
            </a:pPr>
            <a:endParaRPr lang="en-US" u="sng" dirty="0"/>
          </a:p>
          <a:p>
            <a:pPr>
              <a:buSzPct val="120000"/>
            </a:pPr>
            <a:r>
              <a:rPr lang="en-US" u="sng" dirty="0"/>
              <a:t>Consult with Compliance and Legal regarding SEC Filings</a:t>
            </a:r>
          </a:p>
          <a:p>
            <a:pPr marL="342900" indent="-342900">
              <a:buSzPct val="120000"/>
              <a:buFont typeface="Tahoma" panose="020B0604030504040204" pitchFamily="34" charset="0"/>
              <a:buChar char="˷"/>
            </a:pPr>
            <a:r>
              <a:rPr lang="en-US" dirty="0"/>
              <a:t>Become familiar with the annual reporting requirements concerning risk management processes and material cyber incidents so that your company is ready when the deadlines arrive</a:t>
            </a:r>
          </a:p>
          <a:p>
            <a:pPr marL="342900" indent="-342900">
              <a:buSzPct val="120000"/>
              <a:buFont typeface="Tahoma" panose="020B0604030504040204" pitchFamily="34" charset="0"/>
              <a:buChar char="˷"/>
            </a:pPr>
            <a:endParaRPr lang="en-US" sz="2000" dirty="0"/>
          </a:p>
        </p:txBody>
      </p:sp>
    </p:spTree>
    <p:extLst>
      <p:ext uri="{BB962C8B-B14F-4D97-AF65-F5344CB8AC3E}">
        <p14:creationId xmlns:p14="http://schemas.microsoft.com/office/powerpoint/2010/main" val="3932476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7FB5-873B-8BB8-311C-D30EE15D4478}"/>
              </a:ext>
            </a:extLst>
          </p:cNvPr>
          <p:cNvSpPr>
            <a:spLocks noGrp="1"/>
          </p:cNvSpPr>
          <p:nvPr>
            <p:ph type="title"/>
          </p:nvPr>
        </p:nvSpPr>
        <p:spPr>
          <a:xfrm>
            <a:off x="711200" y="2547891"/>
            <a:ext cx="10972800" cy="2281561"/>
          </a:xfrm>
        </p:spPr>
        <p:txBody>
          <a:bodyPr/>
          <a:lstStyle/>
          <a:p>
            <a:pPr algn="ctr"/>
            <a:r>
              <a:rPr lang="en-US" sz="5400" dirty="0"/>
              <a:t>QUESTIONS?</a:t>
            </a:r>
          </a:p>
        </p:txBody>
      </p:sp>
      <p:sp>
        <p:nvSpPr>
          <p:cNvPr id="3" name="Slide Number Placeholder 2">
            <a:extLst>
              <a:ext uri="{FF2B5EF4-FFF2-40B4-BE49-F238E27FC236}">
                <a16:creationId xmlns:a16="http://schemas.microsoft.com/office/drawing/2014/main" id="{657B2AB3-BEB6-8FF7-55FC-FC355BC38045}"/>
              </a:ext>
            </a:extLst>
          </p:cNvPr>
          <p:cNvSpPr>
            <a:spLocks noGrp="1"/>
          </p:cNvSpPr>
          <p:nvPr>
            <p:ph type="sldNum" sz="quarter" idx="10"/>
          </p:nvPr>
        </p:nvSpPr>
        <p:spPr/>
        <p:txBody>
          <a:bodyPr/>
          <a:lstStyle/>
          <a:p>
            <a:fld id="{A475CA3B-7AE6-459F-9581-72C29BEEB4FB}" type="slidenum">
              <a:rPr lang="en-US" smtClean="0"/>
              <a:pPr/>
              <a:t>12</a:t>
            </a:fld>
            <a:endParaRPr lang="en-US" dirty="0"/>
          </a:p>
        </p:txBody>
      </p:sp>
    </p:spTree>
    <p:extLst>
      <p:ext uri="{BB962C8B-B14F-4D97-AF65-F5344CB8AC3E}">
        <p14:creationId xmlns:p14="http://schemas.microsoft.com/office/powerpoint/2010/main" val="2198017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4A99F-BD77-41D5-9846-9F0B5D7F1B2A}"/>
              </a:ext>
            </a:extLst>
          </p:cNvPr>
          <p:cNvSpPr>
            <a:spLocks noGrp="1"/>
          </p:cNvSpPr>
          <p:nvPr>
            <p:ph type="title"/>
          </p:nvPr>
        </p:nvSpPr>
        <p:spPr/>
        <p:txBody>
          <a:bodyPr/>
          <a:lstStyle/>
          <a:p>
            <a:r>
              <a:rPr lang="en-US" sz="4400" dirty="0">
                <a:latin typeface="Tahoma" panose="020B0604030504040204" pitchFamily="34" charset="0"/>
                <a:ea typeface="Tahoma" panose="020B0604030504040204" pitchFamily="34" charset="0"/>
                <a:cs typeface="Tahoma" panose="020B0604030504040204" pitchFamily="34" charset="0"/>
              </a:rPr>
              <a:t>Fast Facts</a:t>
            </a:r>
          </a:p>
        </p:txBody>
      </p:sp>
      <p:sp>
        <p:nvSpPr>
          <p:cNvPr id="4" name="Slide Number Placeholder 3">
            <a:extLst>
              <a:ext uri="{FF2B5EF4-FFF2-40B4-BE49-F238E27FC236}">
                <a16:creationId xmlns:a16="http://schemas.microsoft.com/office/drawing/2014/main" id="{C82E9F7C-855C-4C4D-8F5C-2343DAD2104B}"/>
              </a:ext>
            </a:extLst>
          </p:cNvPr>
          <p:cNvSpPr>
            <a:spLocks noGrp="1"/>
          </p:cNvSpPr>
          <p:nvPr>
            <p:ph type="sldNum" sz="quarter" idx="10"/>
          </p:nvPr>
        </p:nvSpPr>
        <p:spPr/>
        <p:txBody>
          <a:bodyPr/>
          <a:lstStyle/>
          <a:p>
            <a:fld id="{A475CA3B-7AE6-459F-9581-72C29BEEB4FB}" type="slidenum">
              <a:rPr lang="en-US" smtClean="0"/>
              <a:pPr/>
              <a:t>2</a:t>
            </a:fld>
            <a:endParaRPr lang="en-US" dirty="0"/>
          </a:p>
        </p:txBody>
      </p:sp>
      <p:sp>
        <p:nvSpPr>
          <p:cNvPr id="5" name="Content Placeholder 4">
            <a:extLst>
              <a:ext uri="{FF2B5EF4-FFF2-40B4-BE49-F238E27FC236}">
                <a16:creationId xmlns:a16="http://schemas.microsoft.com/office/drawing/2014/main" id="{4DD681B5-2392-4E05-B88B-F85F909A2749}"/>
              </a:ext>
            </a:extLst>
          </p:cNvPr>
          <p:cNvSpPr>
            <a:spLocks noGrp="1"/>
          </p:cNvSpPr>
          <p:nvPr>
            <p:ph idx="1"/>
          </p:nvPr>
        </p:nvSpPr>
        <p:spPr bwMode="auto">
          <a:xfrm>
            <a:off x="203200" y="1600200"/>
            <a:ext cx="2964206" cy="926184"/>
          </a:xfrm>
          <a:prstGeom prst="rect">
            <a:avLst/>
          </a:prstGeom>
          <a:noFill/>
          <a:ln w="38100" cap="flat" cmpd="sng" algn="ctr">
            <a:solidFill>
              <a:srgbClr val="C00000"/>
            </a:solidFill>
            <a:prstDash val="solid"/>
            <a:miter lim="800000"/>
            <a:headEnd type="none" w="med" len="med"/>
            <a:tailEnd type="none" w="med" len="med"/>
          </a:ln>
          <a:effectLst>
            <a:outerShdw blurRad="50800" dist="38100" algn="l" rotWithShape="0">
              <a:prstClr val="black">
                <a:alpha val="40000"/>
              </a:prstClr>
            </a:outerShdw>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4400" b="1" dirty="0">
                <a:latin typeface="Tahoma" charset="0"/>
              </a:rPr>
              <a:t>WHO?</a:t>
            </a:r>
            <a:endParaRPr kumimoji="0" lang="en-US" sz="4400" b="1" i="0" u="none" strike="noStrike" cap="none" normalizeH="0" baseline="-25000" dirty="0">
              <a:ln>
                <a:noFill/>
              </a:ln>
              <a:solidFill>
                <a:schemeClr val="tx1"/>
              </a:solidFill>
              <a:effectLst/>
              <a:latin typeface="Tahoma" charset="0"/>
            </a:endParaRPr>
          </a:p>
        </p:txBody>
      </p:sp>
      <p:sp>
        <p:nvSpPr>
          <p:cNvPr id="6" name="TextBox 5">
            <a:extLst>
              <a:ext uri="{FF2B5EF4-FFF2-40B4-BE49-F238E27FC236}">
                <a16:creationId xmlns:a16="http://schemas.microsoft.com/office/drawing/2014/main" id="{7B608390-8601-46C4-8342-B7A4DB637C78}"/>
              </a:ext>
            </a:extLst>
          </p:cNvPr>
          <p:cNvSpPr txBox="1"/>
          <p:nvPr/>
        </p:nvSpPr>
        <p:spPr>
          <a:xfrm>
            <a:off x="1240407" y="2911296"/>
            <a:ext cx="9873795" cy="1815882"/>
          </a:xfrm>
          <a:prstGeom prst="rect">
            <a:avLst/>
          </a:prstGeom>
          <a:noFill/>
          <a:ln w="28575">
            <a:solidFill>
              <a:schemeClr val="tx1"/>
            </a:solidFill>
          </a:ln>
        </p:spPr>
        <p:txBody>
          <a:bodyPr wrap="square" rtlCol="0">
            <a:spAutoFit/>
          </a:bodyPr>
          <a:lstStyle/>
          <a:p>
            <a:r>
              <a:rPr lang="en-US" sz="3600" dirty="0"/>
              <a:t>The SEC Cybersecurity Risk Management, Strategy, Governance, and Incident Disclosure rule adopted July 26, 2023 impacts public companies that are subject to the reporting requirements of the Securities Exchange Act of 1934.</a:t>
            </a:r>
          </a:p>
          <a:p>
            <a:endParaRPr lang="en-US" dirty="0"/>
          </a:p>
        </p:txBody>
      </p:sp>
    </p:spTree>
    <p:extLst>
      <p:ext uri="{BB962C8B-B14F-4D97-AF65-F5344CB8AC3E}">
        <p14:creationId xmlns:p14="http://schemas.microsoft.com/office/powerpoint/2010/main" val="774077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3122B-594D-4215-8703-1118DFC1F431}"/>
              </a:ext>
            </a:extLst>
          </p:cNvPr>
          <p:cNvSpPr>
            <a:spLocks noGrp="1"/>
          </p:cNvSpPr>
          <p:nvPr>
            <p:ph type="title"/>
          </p:nvPr>
        </p:nvSpPr>
        <p:spPr/>
        <p:txBody>
          <a:bodyPr/>
          <a:lstStyle/>
          <a:p>
            <a:r>
              <a:rPr lang="en-US" sz="4400" dirty="0">
                <a:latin typeface="Tahoma" panose="020B0604030504040204" pitchFamily="34" charset="0"/>
                <a:ea typeface="Tahoma" panose="020B0604030504040204" pitchFamily="34" charset="0"/>
                <a:cs typeface="Tahoma" panose="020B0604030504040204" pitchFamily="34" charset="0"/>
              </a:rPr>
              <a:t>Fast Facts</a:t>
            </a:r>
          </a:p>
        </p:txBody>
      </p:sp>
      <p:sp>
        <p:nvSpPr>
          <p:cNvPr id="4" name="Slide Number Placeholder 3">
            <a:extLst>
              <a:ext uri="{FF2B5EF4-FFF2-40B4-BE49-F238E27FC236}">
                <a16:creationId xmlns:a16="http://schemas.microsoft.com/office/drawing/2014/main" id="{36E3AF97-055E-4416-B339-51289DCDA026}"/>
              </a:ext>
            </a:extLst>
          </p:cNvPr>
          <p:cNvSpPr>
            <a:spLocks noGrp="1"/>
          </p:cNvSpPr>
          <p:nvPr>
            <p:ph type="sldNum" sz="quarter" idx="10"/>
          </p:nvPr>
        </p:nvSpPr>
        <p:spPr/>
        <p:txBody>
          <a:bodyPr/>
          <a:lstStyle/>
          <a:p>
            <a:fld id="{A475CA3B-7AE6-459F-9581-72C29BEEB4FB}" type="slidenum">
              <a:rPr lang="en-US" smtClean="0"/>
              <a:pPr/>
              <a:t>3</a:t>
            </a:fld>
            <a:endParaRPr lang="en-US" dirty="0"/>
          </a:p>
        </p:txBody>
      </p:sp>
      <p:sp>
        <p:nvSpPr>
          <p:cNvPr id="5" name="Content Placeholder 4">
            <a:extLst>
              <a:ext uri="{FF2B5EF4-FFF2-40B4-BE49-F238E27FC236}">
                <a16:creationId xmlns:a16="http://schemas.microsoft.com/office/drawing/2014/main" id="{EFAEC7C7-4BCE-4826-81FF-9826CB484672}"/>
              </a:ext>
            </a:extLst>
          </p:cNvPr>
          <p:cNvSpPr>
            <a:spLocks noGrp="1"/>
          </p:cNvSpPr>
          <p:nvPr>
            <p:ph idx="1"/>
          </p:nvPr>
        </p:nvSpPr>
        <p:spPr bwMode="auto">
          <a:xfrm>
            <a:off x="203200" y="1216242"/>
            <a:ext cx="2973633" cy="719090"/>
          </a:xfrm>
          <a:prstGeom prst="rect">
            <a:avLst/>
          </a:prstGeom>
          <a:noFill/>
          <a:ln w="38100" cap="flat" cmpd="sng" algn="ctr">
            <a:solidFill>
              <a:srgbClr val="C00000"/>
            </a:solidFill>
            <a:prstDash val="solid"/>
            <a:miter lim="800000"/>
            <a:headEnd type="none" w="med" len="med"/>
            <a:tailEnd type="none" w="med" len="med"/>
          </a:ln>
          <a:effectLst>
            <a:outerShdw blurRad="50800" dist="38100" algn="l" rotWithShape="0">
              <a:prstClr val="black">
                <a:alpha val="40000"/>
              </a:prstClr>
            </a:outerShdw>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4400" b="1" dirty="0">
                <a:latin typeface="Tahoma" charset="0"/>
              </a:rPr>
              <a:t>WHAT?</a:t>
            </a:r>
            <a:endParaRPr kumimoji="0" lang="en-US" sz="4400" b="1" i="0" u="none" strike="noStrike" cap="none" normalizeH="0" baseline="-25000" dirty="0">
              <a:ln>
                <a:noFill/>
              </a:ln>
              <a:solidFill>
                <a:schemeClr val="tx1"/>
              </a:solidFill>
              <a:effectLst/>
              <a:latin typeface="Tahoma" charset="0"/>
            </a:endParaRPr>
          </a:p>
        </p:txBody>
      </p:sp>
      <p:sp>
        <p:nvSpPr>
          <p:cNvPr id="6" name="TextBox 5">
            <a:extLst>
              <a:ext uri="{FF2B5EF4-FFF2-40B4-BE49-F238E27FC236}">
                <a16:creationId xmlns:a16="http://schemas.microsoft.com/office/drawing/2014/main" id="{56A6D9BA-C361-4E84-ABEC-2E52836CC930}"/>
              </a:ext>
            </a:extLst>
          </p:cNvPr>
          <p:cNvSpPr txBox="1"/>
          <p:nvPr/>
        </p:nvSpPr>
        <p:spPr>
          <a:xfrm>
            <a:off x="1096543" y="2141336"/>
            <a:ext cx="9998913" cy="4308872"/>
          </a:xfrm>
          <a:prstGeom prst="rect">
            <a:avLst/>
          </a:prstGeom>
          <a:noFill/>
          <a:ln w="28575">
            <a:solidFill>
              <a:schemeClr val="tx1"/>
            </a:solidFill>
          </a:ln>
        </p:spPr>
        <p:txBody>
          <a:bodyPr wrap="square" rtlCol="0">
            <a:spAutoFit/>
          </a:bodyPr>
          <a:lstStyle/>
          <a:p>
            <a:r>
              <a:rPr lang="en-US" sz="3600" dirty="0"/>
              <a:t>THE RULE REQUIRES: </a:t>
            </a:r>
          </a:p>
          <a:p>
            <a:endParaRPr lang="en-US" sz="3600" dirty="0"/>
          </a:p>
          <a:p>
            <a:pPr>
              <a:spcAft>
                <a:spcPts val="1200"/>
              </a:spcAft>
            </a:pPr>
            <a:r>
              <a:rPr lang="en-US" sz="3000" dirty="0"/>
              <a:t>* Prompt reporting of “material cybersecurity incidents” within four (4) days of a materiality determination; </a:t>
            </a:r>
          </a:p>
          <a:p>
            <a:pPr>
              <a:spcAft>
                <a:spcPts val="1200"/>
              </a:spcAft>
            </a:pPr>
            <a:r>
              <a:rPr lang="en-US" sz="3000" dirty="0"/>
              <a:t>* Annual filings to include disclosures of material cybersecurity incidents; </a:t>
            </a:r>
          </a:p>
          <a:p>
            <a:pPr>
              <a:spcAft>
                <a:spcPts val="1200"/>
              </a:spcAft>
            </a:pPr>
            <a:r>
              <a:rPr lang="en-US" sz="3000" dirty="0"/>
              <a:t>* Companies to describe their processes for identification and management of cybersecurity risks; </a:t>
            </a:r>
          </a:p>
          <a:p>
            <a:pPr>
              <a:spcAft>
                <a:spcPts val="1200"/>
              </a:spcAft>
            </a:pPr>
            <a:r>
              <a:rPr lang="en-US" sz="3000" dirty="0"/>
              <a:t>* Description of management’s role in implementing cybersecurity policies and procedures; and, </a:t>
            </a:r>
          </a:p>
          <a:p>
            <a:pPr>
              <a:spcAft>
                <a:spcPts val="1200"/>
              </a:spcAft>
            </a:pPr>
            <a:r>
              <a:rPr lang="en-US" sz="3000" dirty="0"/>
              <a:t>*Description of the board’s oversight of cybersecurity risks.</a:t>
            </a:r>
          </a:p>
          <a:p>
            <a:endParaRPr lang="en-US" dirty="0"/>
          </a:p>
        </p:txBody>
      </p:sp>
    </p:spTree>
    <p:extLst>
      <p:ext uri="{BB962C8B-B14F-4D97-AF65-F5344CB8AC3E}">
        <p14:creationId xmlns:p14="http://schemas.microsoft.com/office/powerpoint/2010/main" val="2946176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C04CC-3A09-4056-B4D2-0889F8141B0E}"/>
              </a:ext>
            </a:extLst>
          </p:cNvPr>
          <p:cNvSpPr>
            <a:spLocks noGrp="1"/>
          </p:cNvSpPr>
          <p:nvPr>
            <p:ph type="title"/>
          </p:nvPr>
        </p:nvSpPr>
        <p:spPr/>
        <p:txBody>
          <a:bodyPr/>
          <a:lstStyle/>
          <a:p>
            <a:r>
              <a:rPr lang="en-US" sz="4400" dirty="0">
                <a:latin typeface="Tahoma" panose="020B0604030504040204" pitchFamily="34" charset="0"/>
                <a:ea typeface="Tahoma" panose="020B0604030504040204" pitchFamily="34" charset="0"/>
                <a:cs typeface="Tahoma" panose="020B0604030504040204" pitchFamily="34" charset="0"/>
              </a:rPr>
              <a:t>Fast Facts</a:t>
            </a:r>
          </a:p>
        </p:txBody>
      </p:sp>
      <p:sp>
        <p:nvSpPr>
          <p:cNvPr id="4" name="Slide Number Placeholder 3">
            <a:extLst>
              <a:ext uri="{FF2B5EF4-FFF2-40B4-BE49-F238E27FC236}">
                <a16:creationId xmlns:a16="http://schemas.microsoft.com/office/drawing/2014/main" id="{EBE96198-3160-4BDF-9287-8101B97D18BB}"/>
              </a:ext>
            </a:extLst>
          </p:cNvPr>
          <p:cNvSpPr>
            <a:spLocks noGrp="1"/>
          </p:cNvSpPr>
          <p:nvPr>
            <p:ph type="sldNum" sz="quarter" idx="10"/>
          </p:nvPr>
        </p:nvSpPr>
        <p:spPr/>
        <p:txBody>
          <a:bodyPr/>
          <a:lstStyle/>
          <a:p>
            <a:fld id="{A475CA3B-7AE6-459F-9581-72C29BEEB4FB}" type="slidenum">
              <a:rPr lang="en-US" smtClean="0"/>
              <a:pPr/>
              <a:t>4</a:t>
            </a:fld>
            <a:endParaRPr lang="en-US" dirty="0"/>
          </a:p>
        </p:txBody>
      </p:sp>
      <p:sp>
        <p:nvSpPr>
          <p:cNvPr id="8" name="Rectangle 7">
            <a:extLst>
              <a:ext uri="{FF2B5EF4-FFF2-40B4-BE49-F238E27FC236}">
                <a16:creationId xmlns:a16="http://schemas.microsoft.com/office/drawing/2014/main" id="{2BA36518-B4F6-4C57-9606-EE34233F6757}"/>
              </a:ext>
            </a:extLst>
          </p:cNvPr>
          <p:cNvSpPr/>
          <p:nvPr/>
        </p:nvSpPr>
        <p:spPr bwMode="auto">
          <a:xfrm>
            <a:off x="301837" y="1701562"/>
            <a:ext cx="2639326" cy="919090"/>
          </a:xfrm>
          <a:prstGeom prst="rect">
            <a:avLst/>
          </a:prstGeom>
          <a:noFill/>
          <a:ln w="38100" cap="flat" cmpd="sng" algn="ctr">
            <a:solidFill>
              <a:srgbClr val="C00000"/>
            </a:solidFill>
            <a:prstDash val="solid"/>
            <a:miter lim="800000"/>
            <a:headEnd type="none" w="med" len="med"/>
            <a:tailEnd type="none" w="med" len="med"/>
          </a:ln>
          <a:effectLst>
            <a:outerShdw blurRad="50800" dist="38100" algn="l" rotWithShape="0">
              <a:prstClr val="black">
                <a:alpha val="40000"/>
              </a:prstClr>
            </a:outerShdw>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4400" b="1" dirty="0">
                <a:latin typeface="Tahoma" charset="0"/>
              </a:rPr>
              <a:t>WHY?</a:t>
            </a:r>
            <a:endParaRPr kumimoji="0" lang="en-US" sz="4400" b="1" i="0" u="none" strike="noStrike" cap="none" normalizeH="0" baseline="-25000" dirty="0">
              <a:ln>
                <a:noFill/>
              </a:ln>
              <a:solidFill>
                <a:schemeClr val="tx1"/>
              </a:solidFill>
              <a:effectLst/>
              <a:latin typeface="Tahoma" charset="0"/>
            </a:endParaRPr>
          </a:p>
        </p:txBody>
      </p:sp>
      <p:sp>
        <p:nvSpPr>
          <p:cNvPr id="11" name="TextBox 10">
            <a:extLst>
              <a:ext uri="{FF2B5EF4-FFF2-40B4-BE49-F238E27FC236}">
                <a16:creationId xmlns:a16="http://schemas.microsoft.com/office/drawing/2014/main" id="{601E966A-2701-4536-A4D1-2F56BC324566}"/>
              </a:ext>
            </a:extLst>
          </p:cNvPr>
          <p:cNvSpPr txBox="1"/>
          <p:nvPr/>
        </p:nvSpPr>
        <p:spPr>
          <a:xfrm>
            <a:off x="1195524" y="2931761"/>
            <a:ext cx="9800951" cy="2677656"/>
          </a:xfrm>
          <a:prstGeom prst="rect">
            <a:avLst/>
          </a:prstGeom>
          <a:noFill/>
          <a:ln w="28575">
            <a:solidFill>
              <a:schemeClr val="tx1"/>
            </a:solidFill>
          </a:ln>
        </p:spPr>
        <p:txBody>
          <a:bodyPr wrap="square" rtlCol="0">
            <a:spAutoFit/>
          </a:bodyPr>
          <a:lstStyle/>
          <a:p>
            <a:r>
              <a:rPr lang="en-US" sz="3600" dirty="0"/>
              <a:t>The SEC hopes to provide investors with more timely and consistent disclosure regarding material cybersecurity incidents and greater availability and comparability of disclosure by public companies across industries of their cybersecurity risk management, strategy and governance practices in order to better assess the cybersecurity risk of said companies. </a:t>
            </a:r>
          </a:p>
          <a:p>
            <a:endParaRPr lang="en-US" sz="3600" dirty="0"/>
          </a:p>
        </p:txBody>
      </p:sp>
    </p:spTree>
    <p:extLst>
      <p:ext uri="{BB962C8B-B14F-4D97-AF65-F5344CB8AC3E}">
        <p14:creationId xmlns:p14="http://schemas.microsoft.com/office/powerpoint/2010/main" val="2639792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291F2-500A-4704-8A72-532DD58011D4}"/>
              </a:ext>
            </a:extLst>
          </p:cNvPr>
          <p:cNvSpPr>
            <a:spLocks noGrp="1"/>
          </p:cNvSpPr>
          <p:nvPr>
            <p:ph type="title"/>
          </p:nvPr>
        </p:nvSpPr>
        <p:spPr>
          <a:xfrm>
            <a:off x="126738" y="202593"/>
            <a:ext cx="10972800" cy="1143000"/>
          </a:xfrm>
        </p:spPr>
        <p:txBody>
          <a:bodyPr/>
          <a:lstStyle/>
          <a:p>
            <a:r>
              <a:rPr lang="en-US" sz="2800" dirty="0"/>
              <a:t>Disclosure Requirements</a:t>
            </a:r>
          </a:p>
        </p:txBody>
      </p:sp>
      <p:sp>
        <p:nvSpPr>
          <p:cNvPr id="3" name="Slide Number Placeholder 2">
            <a:extLst>
              <a:ext uri="{FF2B5EF4-FFF2-40B4-BE49-F238E27FC236}">
                <a16:creationId xmlns:a16="http://schemas.microsoft.com/office/drawing/2014/main" id="{E5631314-B8D8-49B8-9056-5CB9413D7171}"/>
              </a:ext>
            </a:extLst>
          </p:cNvPr>
          <p:cNvSpPr>
            <a:spLocks noGrp="1"/>
          </p:cNvSpPr>
          <p:nvPr>
            <p:ph type="sldNum" sz="quarter" idx="10"/>
          </p:nvPr>
        </p:nvSpPr>
        <p:spPr/>
        <p:txBody>
          <a:bodyPr/>
          <a:lstStyle/>
          <a:p>
            <a:fld id="{A475CA3B-7AE6-459F-9581-72C29BEEB4FB}" type="slidenum">
              <a:rPr lang="en-US" smtClean="0"/>
              <a:pPr/>
              <a:t>5</a:t>
            </a:fld>
            <a:endParaRPr lang="en-US" dirty="0"/>
          </a:p>
        </p:txBody>
      </p:sp>
      <p:sp>
        <p:nvSpPr>
          <p:cNvPr id="4" name="Rectangle 3">
            <a:extLst>
              <a:ext uri="{FF2B5EF4-FFF2-40B4-BE49-F238E27FC236}">
                <a16:creationId xmlns:a16="http://schemas.microsoft.com/office/drawing/2014/main" id="{FFE71023-53D5-40F2-AE75-DEBC98DCEC85}"/>
              </a:ext>
            </a:extLst>
          </p:cNvPr>
          <p:cNvSpPr/>
          <p:nvPr/>
        </p:nvSpPr>
        <p:spPr bwMode="auto">
          <a:xfrm>
            <a:off x="669200" y="1345592"/>
            <a:ext cx="11142585" cy="4788507"/>
          </a:xfrm>
          <a:prstGeom prst="rect">
            <a:avLst/>
          </a:prstGeom>
          <a:noFill/>
          <a:ln w="2857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2400" b="0" i="0" u="none" strike="noStrike" cap="none" normalizeH="0" baseline="-25000">
              <a:ln>
                <a:noFill/>
              </a:ln>
              <a:solidFill>
                <a:schemeClr val="tx1"/>
              </a:solidFill>
              <a:effectLst/>
              <a:latin typeface="Tahoma" charset="0"/>
            </a:endParaRPr>
          </a:p>
        </p:txBody>
      </p:sp>
      <p:sp>
        <p:nvSpPr>
          <p:cNvPr id="5" name="Rectangle 4">
            <a:extLst>
              <a:ext uri="{FF2B5EF4-FFF2-40B4-BE49-F238E27FC236}">
                <a16:creationId xmlns:a16="http://schemas.microsoft.com/office/drawing/2014/main" id="{56676811-16B0-4DB2-A7D0-C6889BF02EEF}"/>
              </a:ext>
            </a:extLst>
          </p:cNvPr>
          <p:cNvSpPr/>
          <p:nvPr/>
        </p:nvSpPr>
        <p:spPr bwMode="auto">
          <a:xfrm>
            <a:off x="234099" y="774093"/>
            <a:ext cx="3481034" cy="457200"/>
          </a:xfrm>
          <a:prstGeom prst="rect">
            <a:avLst/>
          </a:prstGeom>
          <a:noFill/>
          <a:ln w="38100" cap="flat" cmpd="sng" algn="ctr">
            <a:solidFill>
              <a:srgbClr val="C00000"/>
            </a:solidFill>
            <a:prstDash val="solid"/>
            <a:miter lim="800000"/>
            <a:headEnd type="none" w="med" len="med"/>
            <a:tailEnd type="none" w="med" len="med"/>
          </a:ln>
          <a:effectLst/>
          <a:scene3d>
            <a:camera prst="orthographicFront"/>
            <a:lightRig rig="threePt" dir="t"/>
          </a:scene3d>
          <a:sp3d>
            <a:bevelT w="114300" prst="artDeco"/>
          </a:sp3d>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25000" dirty="0">
                <a:ln>
                  <a:noFill/>
                </a:ln>
                <a:solidFill>
                  <a:schemeClr val="tx1"/>
                </a:solidFill>
                <a:effectLst/>
                <a:latin typeface="Tahoma" charset="0"/>
              </a:rPr>
              <a:t>Material Cybersecurity </a:t>
            </a:r>
            <a:r>
              <a:rPr lang="en-US" b="1" dirty="0">
                <a:latin typeface="Tahoma" charset="0"/>
              </a:rPr>
              <a:t>Incidents</a:t>
            </a:r>
            <a:endParaRPr kumimoji="0" lang="en-US" sz="2400" b="1" i="0" u="none" strike="noStrike" cap="none" normalizeH="0" baseline="-25000" dirty="0">
              <a:ln>
                <a:noFill/>
              </a:ln>
              <a:solidFill>
                <a:schemeClr val="tx1"/>
              </a:solidFill>
              <a:effectLst/>
              <a:latin typeface="Tahoma" charset="0"/>
            </a:endParaRPr>
          </a:p>
        </p:txBody>
      </p:sp>
      <p:sp>
        <p:nvSpPr>
          <p:cNvPr id="6" name="TextBox 5">
            <a:extLst>
              <a:ext uri="{FF2B5EF4-FFF2-40B4-BE49-F238E27FC236}">
                <a16:creationId xmlns:a16="http://schemas.microsoft.com/office/drawing/2014/main" id="{414218C4-50DB-4442-81B3-904FD4B8FDCE}"/>
              </a:ext>
            </a:extLst>
          </p:cNvPr>
          <p:cNvSpPr txBox="1"/>
          <p:nvPr/>
        </p:nvSpPr>
        <p:spPr>
          <a:xfrm>
            <a:off x="739379" y="1363184"/>
            <a:ext cx="10543559" cy="4770537"/>
          </a:xfrm>
          <a:prstGeom prst="rect">
            <a:avLst/>
          </a:prstGeom>
          <a:noFill/>
        </p:spPr>
        <p:txBody>
          <a:bodyPr wrap="square" rtlCol="0">
            <a:spAutoFit/>
          </a:bodyPr>
          <a:lstStyle/>
          <a:p>
            <a:pPr marL="342900" indent="-342900">
              <a:buSzPct val="120000"/>
              <a:buFont typeface="Tahoma" panose="020B0604030504040204" pitchFamily="34" charset="0"/>
              <a:buChar char="˷"/>
            </a:pPr>
            <a:r>
              <a:rPr lang="en-US" dirty="0"/>
              <a:t>“</a:t>
            </a:r>
            <a:r>
              <a:rPr lang="en-US" u="sng" dirty="0"/>
              <a:t>Material</a:t>
            </a:r>
            <a:r>
              <a:rPr lang="en-US" dirty="0"/>
              <a:t>” – an incident would be material if there is a substantial likelihood that a reasonable shareholder would consider it important in making an investment decision, or if it would have significantly altered the total mix of information made available. </a:t>
            </a:r>
          </a:p>
          <a:p>
            <a:pPr marL="342900" indent="-342900">
              <a:buFont typeface="Arial" panose="020B0604020202020204" pitchFamily="34" charset="0"/>
              <a:buChar char="•"/>
            </a:pPr>
            <a:endParaRPr lang="en-US" dirty="0"/>
          </a:p>
          <a:p>
            <a:pPr marL="342900" indent="-342900">
              <a:buSzPct val="120000"/>
              <a:buFont typeface="Tahoma" panose="020B0604030504040204" pitchFamily="34" charset="0"/>
              <a:buChar char="˷"/>
            </a:pPr>
            <a:r>
              <a:rPr lang="en-US" dirty="0"/>
              <a:t>“</a:t>
            </a:r>
            <a:r>
              <a:rPr lang="en-US" u="sng" dirty="0"/>
              <a:t>Cybersecurity Incident</a:t>
            </a:r>
            <a:r>
              <a:rPr lang="en-US" dirty="0"/>
              <a:t>” – means an unauthorized occurrence, or a series of related unauthorized occurrences, on or conducted through a registrant’s information systems that jeopardizes the confidentiality, integrity, or availability of a registrant’s information systems or any information residing therein.</a:t>
            </a:r>
          </a:p>
          <a:p>
            <a:endParaRPr lang="en-US" dirty="0"/>
          </a:p>
          <a:p>
            <a:pPr marL="342900" indent="-342900">
              <a:buSzPct val="120000"/>
              <a:buFont typeface="Tahoma" panose="020B0604030504040204" pitchFamily="34" charset="0"/>
              <a:buChar char="˷"/>
            </a:pPr>
            <a:r>
              <a:rPr lang="en-US" dirty="0"/>
              <a:t>The rule amends </a:t>
            </a:r>
            <a:r>
              <a:rPr lang="en-US" u="sng" dirty="0"/>
              <a:t>Form 8-K</a:t>
            </a:r>
            <a:r>
              <a:rPr lang="en-US" dirty="0"/>
              <a:t> to require a registrant to disclose the following information about a material cybersecurity incident: </a:t>
            </a:r>
          </a:p>
          <a:p>
            <a:pPr marL="800100" lvl="1" indent="-342900">
              <a:buSzPct val="120000"/>
              <a:buFont typeface="Tahoma" panose="020B0604030504040204" pitchFamily="34" charset="0"/>
              <a:buChar char="۔"/>
            </a:pPr>
            <a:r>
              <a:rPr lang="en-US" dirty="0"/>
              <a:t>the material aspects of the nature, scope, and timing of the incident, and the material impact or reasonably likely material impact on the registrant, including its financial condition and results of operations.</a:t>
            </a:r>
          </a:p>
          <a:p>
            <a:pPr lvl="1">
              <a:buSzPct val="120000"/>
            </a:pPr>
            <a:endParaRPr lang="en-US" dirty="0"/>
          </a:p>
          <a:p>
            <a:pPr marL="342900" indent="-342900">
              <a:buSzPct val="120000"/>
              <a:buFont typeface="Tahoma" panose="020B0604030504040204" pitchFamily="34" charset="0"/>
              <a:buChar char="˷"/>
            </a:pPr>
            <a:r>
              <a:rPr lang="en-US" dirty="0"/>
              <a:t>The incident must be disclosed within </a:t>
            </a:r>
            <a:r>
              <a:rPr lang="en-US" u="sng" dirty="0"/>
              <a:t>four business days</a:t>
            </a:r>
            <a:r>
              <a:rPr lang="en-US" dirty="0"/>
              <a:t> after the registrant determines that it has experienced a </a:t>
            </a:r>
            <a:r>
              <a:rPr lang="en-US" u="sng" dirty="0"/>
              <a:t>material cybersecurity incident</a:t>
            </a:r>
            <a:r>
              <a:rPr lang="en-US" dirty="0"/>
              <a:t>. </a:t>
            </a:r>
          </a:p>
          <a:p>
            <a:pPr marL="800100" lvl="1" indent="-342900">
              <a:buSzPct val="120000"/>
              <a:buFont typeface="Tahoma" panose="020B0604030504040204" pitchFamily="34" charset="0"/>
              <a:buChar char="۔"/>
            </a:pPr>
            <a:r>
              <a:rPr lang="en-US" dirty="0"/>
              <a:t>Determining the incident was “material” rather than the date of discovery is the triggering event to start the clock. The SEC expects registrants to be diligent in making a materiality decision as promptly as possible. </a:t>
            </a:r>
          </a:p>
        </p:txBody>
      </p:sp>
    </p:spTree>
    <p:extLst>
      <p:ext uri="{BB962C8B-B14F-4D97-AF65-F5344CB8AC3E}">
        <p14:creationId xmlns:p14="http://schemas.microsoft.com/office/powerpoint/2010/main" val="2633207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1B11A-1FD3-42EB-B44E-75B23BEB7DE6}"/>
              </a:ext>
            </a:extLst>
          </p:cNvPr>
          <p:cNvSpPr>
            <a:spLocks noGrp="1"/>
          </p:cNvSpPr>
          <p:nvPr>
            <p:ph type="title"/>
          </p:nvPr>
        </p:nvSpPr>
        <p:spPr>
          <a:xfrm>
            <a:off x="203200" y="180375"/>
            <a:ext cx="10972800" cy="1143000"/>
          </a:xfrm>
        </p:spPr>
        <p:txBody>
          <a:bodyPr/>
          <a:lstStyle/>
          <a:p>
            <a:r>
              <a:rPr lang="en-US" dirty="0"/>
              <a:t>Disclosure Requirements</a:t>
            </a:r>
          </a:p>
        </p:txBody>
      </p:sp>
      <p:sp>
        <p:nvSpPr>
          <p:cNvPr id="3" name="Slide Number Placeholder 2">
            <a:extLst>
              <a:ext uri="{FF2B5EF4-FFF2-40B4-BE49-F238E27FC236}">
                <a16:creationId xmlns:a16="http://schemas.microsoft.com/office/drawing/2014/main" id="{5E0492CA-0BC9-4781-AF89-BEBD21AC0B7E}"/>
              </a:ext>
            </a:extLst>
          </p:cNvPr>
          <p:cNvSpPr>
            <a:spLocks noGrp="1"/>
          </p:cNvSpPr>
          <p:nvPr>
            <p:ph type="sldNum" sz="quarter" idx="10"/>
          </p:nvPr>
        </p:nvSpPr>
        <p:spPr/>
        <p:txBody>
          <a:bodyPr/>
          <a:lstStyle/>
          <a:p>
            <a:fld id="{A475CA3B-7AE6-459F-9581-72C29BEEB4FB}" type="slidenum">
              <a:rPr lang="en-US" smtClean="0"/>
              <a:pPr/>
              <a:t>6</a:t>
            </a:fld>
            <a:endParaRPr lang="en-US" dirty="0"/>
          </a:p>
        </p:txBody>
      </p:sp>
      <p:sp>
        <p:nvSpPr>
          <p:cNvPr id="4" name="TextBox 3">
            <a:extLst>
              <a:ext uri="{FF2B5EF4-FFF2-40B4-BE49-F238E27FC236}">
                <a16:creationId xmlns:a16="http://schemas.microsoft.com/office/drawing/2014/main" id="{E9AAB151-1FF9-4EDF-A94C-3DC6AD9C80E7}"/>
              </a:ext>
            </a:extLst>
          </p:cNvPr>
          <p:cNvSpPr txBox="1"/>
          <p:nvPr/>
        </p:nvSpPr>
        <p:spPr>
          <a:xfrm>
            <a:off x="297976" y="969432"/>
            <a:ext cx="4566255" cy="584775"/>
          </a:xfrm>
          <a:prstGeom prst="rect">
            <a:avLst/>
          </a:prstGeom>
          <a:noFill/>
          <a:effectLst/>
          <a:scene3d>
            <a:camera prst="orthographicFront"/>
            <a:lightRig rig="threePt" dir="t"/>
          </a:scene3d>
          <a:sp3d>
            <a:bevelT w="114300" prst="artDeco"/>
          </a:sp3d>
        </p:spPr>
        <p:txBody>
          <a:bodyPr wrap="square" rtlCol="0">
            <a:spAutoFit/>
          </a:bodyPr>
          <a:lstStyle/>
          <a:p>
            <a:pPr algn="ctr"/>
            <a:r>
              <a:rPr lang="en-US" b="1" dirty="0"/>
              <a:t>Duty to Update Disclosures</a:t>
            </a:r>
          </a:p>
          <a:p>
            <a:pPr algn="ctr"/>
            <a:endParaRPr lang="en-US" dirty="0"/>
          </a:p>
        </p:txBody>
      </p:sp>
      <p:sp>
        <p:nvSpPr>
          <p:cNvPr id="5" name="Rectangle 4">
            <a:extLst>
              <a:ext uri="{FF2B5EF4-FFF2-40B4-BE49-F238E27FC236}">
                <a16:creationId xmlns:a16="http://schemas.microsoft.com/office/drawing/2014/main" id="{E25D0658-1319-4FE8-8298-1C4B945BC253}"/>
              </a:ext>
            </a:extLst>
          </p:cNvPr>
          <p:cNvSpPr/>
          <p:nvPr/>
        </p:nvSpPr>
        <p:spPr bwMode="auto">
          <a:xfrm>
            <a:off x="404387" y="812348"/>
            <a:ext cx="4677626" cy="845070"/>
          </a:xfrm>
          <a:prstGeom prst="rect">
            <a:avLst/>
          </a:prstGeom>
          <a:noFill/>
          <a:ln w="38100" cap="flat" cmpd="sng" algn="ctr">
            <a:solidFill>
              <a:srgbClr val="C0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algn="ctr"/>
            <a:endParaRPr lang="en-US" sz="1600" b="1" dirty="0"/>
          </a:p>
        </p:txBody>
      </p:sp>
      <p:sp>
        <p:nvSpPr>
          <p:cNvPr id="6" name="Rectangle 5">
            <a:extLst>
              <a:ext uri="{FF2B5EF4-FFF2-40B4-BE49-F238E27FC236}">
                <a16:creationId xmlns:a16="http://schemas.microsoft.com/office/drawing/2014/main" id="{5153E0A1-DC92-45C5-A4CE-86B1E93B3CBA}"/>
              </a:ext>
            </a:extLst>
          </p:cNvPr>
          <p:cNvSpPr/>
          <p:nvPr/>
        </p:nvSpPr>
        <p:spPr bwMode="auto">
          <a:xfrm>
            <a:off x="989815" y="2047474"/>
            <a:ext cx="10869105" cy="4163128"/>
          </a:xfrm>
          <a:prstGeom prst="rect">
            <a:avLst/>
          </a:prstGeom>
          <a:noFill/>
          <a:ln w="2857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2400" b="0" i="0" u="none" strike="noStrike" cap="none" normalizeH="0" baseline="-25000">
              <a:ln>
                <a:noFill/>
              </a:ln>
              <a:solidFill>
                <a:schemeClr val="tx1"/>
              </a:solidFill>
              <a:effectLst/>
              <a:latin typeface="Tahoma" charset="0"/>
            </a:endParaRPr>
          </a:p>
        </p:txBody>
      </p:sp>
      <p:sp>
        <p:nvSpPr>
          <p:cNvPr id="7" name="TextBox 6">
            <a:extLst>
              <a:ext uri="{FF2B5EF4-FFF2-40B4-BE49-F238E27FC236}">
                <a16:creationId xmlns:a16="http://schemas.microsoft.com/office/drawing/2014/main" id="{7AD7F06B-F9CE-41E5-989F-9BD658DD7CB7}"/>
              </a:ext>
            </a:extLst>
          </p:cNvPr>
          <p:cNvSpPr txBox="1"/>
          <p:nvPr/>
        </p:nvSpPr>
        <p:spPr>
          <a:xfrm>
            <a:off x="1017180" y="2112432"/>
            <a:ext cx="10746923" cy="4914166"/>
          </a:xfrm>
          <a:prstGeom prst="rect">
            <a:avLst/>
          </a:prstGeom>
          <a:noFill/>
        </p:spPr>
        <p:txBody>
          <a:bodyPr wrap="square" rtlCol="0">
            <a:spAutoFit/>
          </a:bodyPr>
          <a:lstStyle/>
          <a:p>
            <a:r>
              <a:rPr lang="en-US" sz="3200" dirty="0"/>
              <a:t>The Rule requires companies to update incident disclosures via an amended Form 8-K.  Specifically, companies must:</a:t>
            </a:r>
          </a:p>
          <a:p>
            <a:endParaRPr lang="en-US" sz="3200" dirty="0"/>
          </a:p>
          <a:p>
            <a:pPr lvl="1"/>
            <a:r>
              <a:rPr lang="en-US" sz="3200" i="1" dirty="0"/>
              <a:t>[File] a statement identifying any information called for [in Form 8-K] that is not determined or is unavailable at the time of the required filing and then file an amendment to its Form 8-K containing such information within four business days after the registrant, without unreasonable delay, determines such information or within four business days after such information becomes available.</a:t>
            </a:r>
          </a:p>
          <a:p>
            <a:endParaRPr lang="en-US" sz="3200" i="1" dirty="0"/>
          </a:p>
          <a:p>
            <a:r>
              <a:rPr lang="en-US" sz="3200" dirty="0"/>
              <a:t>The Rule provides for a delay for disclosures that would pose a substantial risk to national security or public safety, contingent upon a written notification issued by the U.S. Attorney General.</a:t>
            </a:r>
          </a:p>
          <a:p>
            <a:endParaRPr lang="en-US" sz="3200" i="1" dirty="0"/>
          </a:p>
          <a:p>
            <a:endParaRPr lang="en-US" sz="1800" dirty="0"/>
          </a:p>
          <a:p>
            <a:endParaRPr lang="en-US" sz="1800" dirty="0"/>
          </a:p>
          <a:p>
            <a:endParaRPr lang="en-US" sz="1800" dirty="0"/>
          </a:p>
        </p:txBody>
      </p:sp>
    </p:spTree>
    <p:extLst>
      <p:ext uri="{BB962C8B-B14F-4D97-AF65-F5344CB8AC3E}">
        <p14:creationId xmlns:p14="http://schemas.microsoft.com/office/powerpoint/2010/main" val="2745820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291F2-500A-4704-8A72-532DD58011D4}"/>
              </a:ext>
            </a:extLst>
          </p:cNvPr>
          <p:cNvSpPr>
            <a:spLocks noGrp="1"/>
          </p:cNvSpPr>
          <p:nvPr>
            <p:ph type="title"/>
          </p:nvPr>
        </p:nvSpPr>
        <p:spPr>
          <a:xfrm>
            <a:off x="296420" y="189367"/>
            <a:ext cx="10972800" cy="456743"/>
          </a:xfrm>
        </p:spPr>
        <p:txBody>
          <a:bodyPr/>
          <a:lstStyle/>
          <a:p>
            <a:r>
              <a:rPr lang="en-US" dirty="0"/>
              <a:t>Disclosure Requirements</a:t>
            </a:r>
          </a:p>
        </p:txBody>
      </p:sp>
      <p:sp>
        <p:nvSpPr>
          <p:cNvPr id="3" name="Slide Number Placeholder 2">
            <a:extLst>
              <a:ext uri="{FF2B5EF4-FFF2-40B4-BE49-F238E27FC236}">
                <a16:creationId xmlns:a16="http://schemas.microsoft.com/office/drawing/2014/main" id="{E5631314-B8D8-49B8-9056-5CB9413D7171}"/>
              </a:ext>
            </a:extLst>
          </p:cNvPr>
          <p:cNvSpPr>
            <a:spLocks noGrp="1"/>
          </p:cNvSpPr>
          <p:nvPr>
            <p:ph type="sldNum" sz="quarter" idx="10"/>
          </p:nvPr>
        </p:nvSpPr>
        <p:spPr/>
        <p:txBody>
          <a:bodyPr/>
          <a:lstStyle/>
          <a:p>
            <a:fld id="{A475CA3B-7AE6-459F-9581-72C29BEEB4FB}" type="slidenum">
              <a:rPr lang="en-US" smtClean="0"/>
              <a:pPr/>
              <a:t>7</a:t>
            </a:fld>
            <a:endParaRPr lang="en-US" dirty="0"/>
          </a:p>
        </p:txBody>
      </p:sp>
      <p:sp>
        <p:nvSpPr>
          <p:cNvPr id="11" name="Rectangle 10">
            <a:extLst>
              <a:ext uri="{FF2B5EF4-FFF2-40B4-BE49-F238E27FC236}">
                <a16:creationId xmlns:a16="http://schemas.microsoft.com/office/drawing/2014/main" id="{C4DFDCC5-5B7C-4858-9740-EDB11AC0361B}"/>
              </a:ext>
            </a:extLst>
          </p:cNvPr>
          <p:cNvSpPr/>
          <p:nvPr/>
        </p:nvSpPr>
        <p:spPr bwMode="auto">
          <a:xfrm>
            <a:off x="427786" y="773212"/>
            <a:ext cx="3443985" cy="716223"/>
          </a:xfrm>
          <a:prstGeom prst="rect">
            <a:avLst/>
          </a:prstGeom>
          <a:noFill/>
          <a:ln w="38100" cap="flat" cmpd="sng" algn="ctr">
            <a:solidFill>
              <a:srgbClr val="C00000"/>
            </a:solidFill>
            <a:prstDash val="solid"/>
            <a:miter lim="800000"/>
            <a:headEnd type="none" w="med" len="med"/>
            <a:tailEnd type="none" w="med" len="med"/>
          </a:ln>
          <a:effectLst/>
          <a:scene3d>
            <a:camera prst="orthographicFront"/>
            <a:lightRig rig="threePt" dir="t"/>
          </a:scene3d>
          <a:sp3d>
            <a:bevelT w="114300" prst="artDeco"/>
          </a:sp3d>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25000" dirty="0">
              <a:ln>
                <a:noFill/>
              </a:ln>
              <a:solidFill>
                <a:schemeClr val="tx1"/>
              </a:solidFill>
              <a:effectLst/>
              <a:latin typeface="Tahoma" charset="0"/>
            </a:endParaRPr>
          </a:p>
        </p:txBody>
      </p:sp>
      <p:sp>
        <p:nvSpPr>
          <p:cNvPr id="12" name="TextBox 11">
            <a:extLst>
              <a:ext uri="{FF2B5EF4-FFF2-40B4-BE49-F238E27FC236}">
                <a16:creationId xmlns:a16="http://schemas.microsoft.com/office/drawing/2014/main" id="{B82261B3-AB05-4A23-80F3-EC30A94E7577}"/>
              </a:ext>
            </a:extLst>
          </p:cNvPr>
          <p:cNvSpPr txBox="1"/>
          <p:nvPr/>
        </p:nvSpPr>
        <p:spPr>
          <a:xfrm>
            <a:off x="373871" y="779535"/>
            <a:ext cx="3443985" cy="502702"/>
          </a:xfrm>
          <a:prstGeom prst="rect">
            <a:avLst/>
          </a:prstGeom>
          <a:noFill/>
          <a:scene3d>
            <a:camera prst="orthographicFront"/>
            <a:lightRig rig="threePt" dir="t"/>
          </a:scene3d>
          <a:sp3d>
            <a:bevelT w="114300" prst="artDeco"/>
          </a:sp3d>
        </p:spPr>
        <p:txBody>
          <a:bodyPr wrap="square" rtlCol="0">
            <a:spAutoFit/>
          </a:bodyPr>
          <a:lstStyle/>
          <a:p>
            <a:pPr algn="ctr"/>
            <a:r>
              <a:rPr lang="en-US" sz="2000" b="1" dirty="0"/>
              <a:t>Cybersecurity Risk Management, Strategy and Governance Disclosure</a:t>
            </a:r>
          </a:p>
        </p:txBody>
      </p:sp>
      <p:sp>
        <p:nvSpPr>
          <p:cNvPr id="4" name="Rectangle 3">
            <a:extLst>
              <a:ext uri="{FF2B5EF4-FFF2-40B4-BE49-F238E27FC236}">
                <a16:creationId xmlns:a16="http://schemas.microsoft.com/office/drawing/2014/main" id="{C6E1C2A1-D0FC-4906-A172-7C2F71A43CB4}"/>
              </a:ext>
            </a:extLst>
          </p:cNvPr>
          <p:cNvSpPr/>
          <p:nvPr/>
        </p:nvSpPr>
        <p:spPr bwMode="auto">
          <a:xfrm>
            <a:off x="871454" y="1606192"/>
            <a:ext cx="10812545" cy="4642208"/>
          </a:xfrm>
          <a:prstGeom prst="rect">
            <a:avLst/>
          </a:prstGeom>
          <a:noFill/>
          <a:ln w="381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25000">
              <a:ln>
                <a:noFill/>
              </a:ln>
              <a:solidFill>
                <a:schemeClr val="tx1"/>
              </a:solidFill>
              <a:effectLst/>
              <a:latin typeface="Tahoma" charset="0"/>
            </a:endParaRPr>
          </a:p>
        </p:txBody>
      </p:sp>
      <p:sp>
        <p:nvSpPr>
          <p:cNvPr id="6" name="TextBox 5">
            <a:extLst>
              <a:ext uri="{FF2B5EF4-FFF2-40B4-BE49-F238E27FC236}">
                <a16:creationId xmlns:a16="http://schemas.microsoft.com/office/drawing/2014/main" id="{1FCD7103-4DEE-4C02-BAA6-CE8E575C79AC}"/>
              </a:ext>
            </a:extLst>
          </p:cNvPr>
          <p:cNvSpPr txBox="1"/>
          <p:nvPr/>
        </p:nvSpPr>
        <p:spPr>
          <a:xfrm>
            <a:off x="937442" y="1749382"/>
            <a:ext cx="10619820" cy="4247317"/>
          </a:xfrm>
          <a:prstGeom prst="rect">
            <a:avLst/>
          </a:prstGeom>
          <a:noFill/>
        </p:spPr>
        <p:txBody>
          <a:bodyPr wrap="square" rtlCol="0">
            <a:spAutoFit/>
          </a:bodyPr>
          <a:lstStyle/>
          <a:p>
            <a:r>
              <a:rPr lang="en-US" sz="2800" b="1" u="sng" dirty="0"/>
              <a:t>Risk Management Processes</a:t>
            </a:r>
          </a:p>
          <a:p>
            <a:endParaRPr lang="en-US" sz="2800" u="sng" dirty="0"/>
          </a:p>
          <a:p>
            <a:pPr>
              <a:buSzPct val="120000"/>
            </a:pPr>
            <a:r>
              <a:rPr lang="en-US" sz="2800" dirty="0"/>
              <a:t>The rule requires registrants to disclose:</a:t>
            </a:r>
          </a:p>
          <a:p>
            <a:pPr>
              <a:buSzPct val="120000"/>
            </a:pPr>
            <a:endParaRPr lang="en-US" dirty="0"/>
          </a:p>
          <a:p>
            <a:pPr marL="457200" indent="-457200">
              <a:spcAft>
                <a:spcPts val="1200"/>
              </a:spcAft>
              <a:buSzPct val="120000"/>
              <a:buFont typeface="Wingdings" panose="05000000000000000000" pitchFamily="2" charset="2"/>
              <a:buChar char="§"/>
            </a:pPr>
            <a:r>
              <a:rPr lang="en-US" sz="2800" dirty="0"/>
              <a:t>The registrant’s processes, if any, for assessing, identifying, and managing material risks from cybersecurity threats in sufficient detail for a reasonable investor to  understand those processes;</a:t>
            </a:r>
          </a:p>
          <a:p>
            <a:pPr marL="457200" indent="-457200">
              <a:spcAft>
                <a:spcPts val="1200"/>
              </a:spcAft>
              <a:buSzPct val="120000"/>
              <a:buFont typeface="Wingdings" panose="05000000000000000000" pitchFamily="2" charset="2"/>
              <a:buChar char="§"/>
            </a:pPr>
            <a:r>
              <a:rPr lang="en-US" sz="2800" dirty="0"/>
              <a:t>Whether and how the described cybersecurity processes have been integrated into the registrant’s overall risk management system or processes;</a:t>
            </a:r>
          </a:p>
          <a:p>
            <a:pPr marL="457200" indent="-457200">
              <a:spcAft>
                <a:spcPts val="1200"/>
              </a:spcAft>
              <a:buSzPct val="120000"/>
              <a:buFont typeface="Wingdings" panose="05000000000000000000" pitchFamily="2" charset="2"/>
              <a:buChar char="§"/>
            </a:pPr>
            <a:r>
              <a:rPr lang="en-US" sz="2800" dirty="0"/>
              <a:t>Whether the registrant engages assessors, consultants, auditors, or other third parties in connection with any such processes; and,</a:t>
            </a:r>
          </a:p>
          <a:p>
            <a:pPr marL="457200" indent="-457200">
              <a:spcAft>
                <a:spcPts val="1200"/>
              </a:spcAft>
              <a:buSzPct val="120000"/>
              <a:buFont typeface="Wingdings" panose="05000000000000000000" pitchFamily="2" charset="2"/>
              <a:buChar char="§"/>
            </a:pPr>
            <a:r>
              <a:rPr lang="en-US" sz="2800" dirty="0"/>
              <a:t>Whether the registrant has processes to oversee and identify material risks from cybersecurity threats associated with its use of any third-party service provider.</a:t>
            </a:r>
          </a:p>
        </p:txBody>
      </p:sp>
    </p:spTree>
    <p:extLst>
      <p:ext uri="{BB962C8B-B14F-4D97-AF65-F5344CB8AC3E}">
        <p14:creationId xmlns:p14="http://schemas.microsoft.com/office/powerpoint/2010/main" val="3300910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E5718-FCE7-4EE7-AE30-01C9DD22FAA5}"/>
              </a:ext>
            </a:extLst>
          </p:cNvPr>
          <p:cNvSpPr>
            <a:spLocks noGrp="1"/>
          </p:cNvSpPr>
          <p:nvPr>
            <p:ph type="title"/>
          </p:nvPr>
        </p:nvSpPr>
        <p:spPr>
          <a:xfrm>
            <a:off x="203200" y="152400"/>
            <a:ext cx="10972800" cy="1143000"/>
          </a:xfrm>
        </p:spPr>
        <p:txBody>
          <a:bodyPr/>
          <a:lstStyle/>
          <a:p>
            <a:r>
              <a:rPr lang="en-US" dirty="0"/>
              <a:t>Disclosure Requirements</a:t>
            </a:r>
          </a:p>
        </p:txBody>
      </p:sp>
      <p:sp>
        <p:nvSpPr>
          <p:cNvPr id="3" name="Slide Number Placeholder 2">
            <a:extLst>
              <a:ext uri="{FF2B5EF4-FFF2-40B4-BE49-F238E27FC236}">
                <a16:creationId xmlns:a16="http://schemas.microsoft.com/office/drawing/2014/main" id="{79854004-D9EA-4453-9FD3-7C92DBF1F765}"/>
              </a:ext>
            </a:extLst>
          </p:cNvPr>
          <p:cNvSpPr>
            <a:spLocks noGrp="1"/>
          </p:cNvSpPr>
          <p:nvPr>
            <p:ph type="sldNum" sz="quarter" idx="10"/>
          </p:nvPr>
        </p:nvSpPr>
        <p:spPr/>
        <p:txBody>
          <a:bodyPr/>
          <a:lstStyle/>
          <a:p>
            <a:fld id="{A475CA3B-7AE6-459F-9581-72C29BEEB4FB}" type="slidenum">
              <a:rPr lang="en-US" smtClean="0"/>
              <a:pPr/>
              <a:t>8</a:t>
            </a:fld>
            <a:endParaRPr lang="en-US" dirty="0"/>
          </a:p>
        </p:txBody>
      </p:sp>
      <p:sp>
        <p:nvSpPr>
          <p:cNvPr id="4" name="TextBox 3">
            <a:extLst>
              <a:ext uri="{FF2B5EF4-FFF2-40B4-BE49-F238E27FC236}">
                <a16:creationId xmlns:a16="http://schemas.microsoft.com/office/drawing/2014/main" id="{BBCE6776-3804-459B-ACE3-E8E57A714DAF}"/>
              </a:ext>
            </a:extLst>
          </p:cNvPr>
          <p:cNvSpPr txBox="1"/>
          <p:nvPr/>
        </p:nvSpPr>
        <p:spPr>
          <a:xfrm>
            <a:off x="1008668" y="1864641"/>
            <a:ext cx="10510887" cy="4031873"/>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1" i="0" u="sng" strike="noStrike" kern="1200" cap="none" spc="0" normalizeH="0" baseline="-25000" noProof="0" dirty="0">
                <a:ln>
                  <a:noFill/>
                </a:ln>
                <a:solidFill>
                  <a:srgbClr val="000000"/>
                </a:solidFill>
                <a:effectLst/>
                <a:uLnTx/>
                <a:uFillTx/>
                <a:latin typeface="Tahoma" pitchFamily="34" charset="0"/>
                <a:ea typeface="+mn-ea"/>
                <a:cs typeface="+mn-cs"/>
              </a:rPr>
              <a:t>Governance</a:t>
            </a:r>
          </a:p>
          <a:p>
            <a:pPr>
              <a:buSzPct val="120000"/>
            </a:pPr>
            <a:endParaRPr lang="en-US" sz="3200" dirty="0"/>
          </a:p>
          <a:p>
            <a:pPr marL="342900" indent="-342900">
              <a:buSzPct val="120000"/>
              <a:buFont typeface="Tahoma" panose="020B0604030504040204" pitchFamily="34" charset="0"/>
              <a:buChar char="˷"/>
            </a:pPr>
            <a:r>
              <a:rPr lang="en-US" sz="3200" dirty="0"/>
              <a:t>Regarding governance of its cybersecurity programs, the rules require management to disclose: </a:t>
            </a:r>
          </a:p>
          <a:p>
            <a:pPr>
              <a:buSzPct val="120000"/>
            </a:pPr>
            <a:endParaRPr lang="en-US" sz="3200" dirty="0"/>
          </a:p>
          <a:p>
            <a:pPr marL="800100" lvl="1" indent="-342900">
              <a:buSzPct val="120000"/>
              <a:buFont typeface="Tahoma" panose="020B0604030504040204" pitchFamily="34" charset="0"/>
              <a:buChar char="۔"/>
            </a:pPr>
            <a:r>
              <a:rPr lang="en-US" sz="3200" dirty="0"/>
              <a:t>the board’s oversight of risks from cybersecurity threats,</a:t>
            </a:r>
          </a:p>
          <a:p>
            <a:pPr marL="800100" lvl="1" indent="-342900">
              <a:buSzPct val="120000"/>
              <a:buFont typeface="Tahoma" panose="020B0604030504040204" pitchFamily="34" charset="0"/>
              <a:buChar char="۔"/>
            </a:pPr>
            <a:r>
              <a:rPr lang="en-US" sz="3200" dirty="0"/>
              <a:t>identify any board committee or subcommittee responsible for such oversight, and</a:t>
            </a:r>
          </a:p>
          <a:p>
            <a:pPr marL="800100" lvl="1" indent="-342900">
              <a:buSzPct val="120000"/>
              <a:buFont typeface="Tahoma" panose="020B0604030504040204" pitchFamily="34" charset="0"/>
              <a:buChar char="۔"/>
            </a:pPr>
            <a:r>
              <a:rPr lang="en-US" sz="3200" dirty="0"/>
              <a:t>the processes by which the board or such committee is informed about such risks.</a:t>
            </a:r>
          </a:p>
          <a:p>
            <a:pPr marL="800100" lvl="1" indent="-342900">
              <a:buSzPct val="120000"/>
              <a:buFont typeface="Tahoma" panose="020B0604030504040204" pitchFamily="34" charset="0"/>
              <a:buChar char="۔"/>
            </a:pPr>
            <a:endParaRPr lang="en-US" sz="3200" dirty="0"/>
          </a:p>
          <a:p>
            <a:pPr lvl="1">
              <a:buSzPct val="120000"/>
            </a:pPr>
            <a:r>
              <a:rPr lang="en-US" sz="3200" dirty="0"/>
              <a:t> </a:t>
            </a:r>
          </a:p>
        </p:txBody>
      </p:sp>
      <p:sp>
        <p:nvSpPr>
          <p:cNvPr id="5" name="TextBox 4">
            <a:extLst>
              <a:ext uri="{FF2B5EF4-FFF2-40B4-BE49-F238E27FC236}">
                <a16:creationId xmlns:a16="http://schemas.microsoft.com/office/drawing/2014/main" id="{9A792688-468F-428E-A1E3-3D63C0277247}"/>
              </a:ext>
            </a:extLst>
          </p:cNvPr>
          <p:cNvSpPr txBox="1"/>
          <p:nvPr/>
        </p:nvSpPr>
        <p:spPr>
          <a:xfrm>
            <a:off x="524700" y="812042"/>
            <a:ext cx="3443985" cy="502702"/>
          </a:xfrm>
          <a:prstGeom prst="rect">
            <a:avLst/>
          </a:prstGeom>
          <a:noFill/>
          <a:scene3d>
            <a:camera prst="orthographicFront"/>
            <a:lightRig rig="threePt" dir="t"/>
          </a:scene3d>
          <a:sp3d>
            <a:bevelT w="114300" prst="artDeco"/>
          </a:sp3d>
        </p:spPr>
        <p:txBody>
          <a:bodyPr wrap="square" rtlCol="0">
            <a:spAutoFit/>
          </a:bodyPr>
          <a:lstStyle/>
          <a:p>
            <a:pPr algn="ctr"/>
            <a:r>
              <a:rPr lang="en-US" sz="2000" b="1" dirty="0"/>
              <a:t>Cybersecurity Risk Management, Strategy and Governance Disclosure</a:t>
            </a:r>
          </a:p>
        </p:txBody>
      </p:sp>
      <p:sp>
        <p:nvSpPr>
          <p:cNvPr id="6" name="Rectangle 5">
            <a:extLst>
              <a:ext uri="{FF2B5EF4-FFF2-40B4-BE49-F238E27FC236}">
                <a16:creationId xmlns:a16="http://schemas.microsoft.com/office/drawing/2014/main" id="{DDF45C01-0D34-4C1D-B691-24132DDDA1B4}"/>
              </a:ext>
            </a:extLst>
          </p:cNvPr>
          <p:cNvSpPr/>
          <p:nvPr/>
        </p:nvSpPr>
        <p:spPr bwMode="auto">
          <a:xfrm>
            <a:off x="312021" y="813379"/>
            <a:ext cx="4099723" cy="798605"/>
          </a:xfrm>
          <a:prstGeom prst="rect">
            <a:avLst/>
          </a:prstGeom>
          <a:noFill/>
          <a:ln w="38100" cap="flat" cmpd="sng" algn="ctr">
            <a:solidFill>
              <a:srgbClr val="C00000"/>
            </a:solidFill>
            <a:prstDash val="solid"/>
            <a:miter lim="800000"/>
            <a:headEnd type="none" w="med" len="med"/>
            <a:tailEnd type="none" w="med" len="med"/>
          </a:ln>
          <a:effectLst/>
          <a:scene3d>
            <a:camera prst="orthographicFront"/>
            <a:lightRig rig="threePt" dir="t"/>
          </a:scene3d>
          <a:sp3d>
            <a:bevelT w="114300" prst="artDeco"/>
          </a:sp3d>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25000" dirty="0">
              <a:ln>
                <a:noFill/>
              </a:ln>
              <a:solidFill>
                <a:schemeClr val="tx1"/>
              </a:solidFill>
              <a:effectLst/>
              <a:latin typeface="Tahoma" charset="0"/>
            </a:endParaRPr>
          </a:p>
        </p:txBody>
      </p:sp>
      <p:sp>
        <p:nvSpPr>
          <p:cNvPr id="7" name="Rectangle 6">
            <a:extLst>
              <a:ext uri="{FF2B5EF4-FFF2-40B4-BE49-F238E27FC236}">
                <a16:creationId xmlns:a16="http://schemas.microsoft.com/office/drawing/2014/main" id="{1778DCE1-2D66-4040-BB9D-45FA392BA621}"/>
              </a:ext>
            </a:extLst>
          </p:cNvPr>
          <p:cNvSpPr/>
          <p:nvPr/>
        </p:nvSpPr>
        <p:spPr bwMode="auto">
          <a:xfrm>
            <a:off x="942680" y="1800520"/>
            <a:ext cx="10741320" cy="4445770"/>
          </a:xfrm>
          <a:prstGeom prst="rect">
            <a:avLst/>
          </a:prstGeom>
          <a:noFill/>
          <a:ln w="381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25000">
              <a:ln>
                <a:noFill/>
              </a:ln>
              <a:solidFill>
                <a:schemeClr val="tx1"/>
              </a:solidFill>
              <a:effectLst/>
              <a:latin typeface="Tahoma" charset="0"/>
            </a:endParaRPr>
          </a:p>
        </p:txBody>
      </p:sp>
    </p:spTree>
    <p:extLst>
      <p:ext uri="{BB962C8B-B14F-4D97-AF65-F5344CB8AC3E}">
        <p14:creationId xmlns:p14="http://schemas.microsoft.com/office/powerpoint/2010/main" val="3976728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E5718-FCE7-4EE7-AE30-01C9DD22FAA5}"/>
              </a:ext>
            </a:extLst>
          </p:cNvPr>
          <p:cNvSpPr>
            <a:spLocks noGrp="1"/>
          </p:cNvSpPr>
          <p:nvPr>
            <p:ph type="title"/>
          </p:nvPr>
        </p:nvSpPr>
        <p:spPr>
          <a:xfrm>
            <a:off x="203200" y="152400"/>
            <a:ext cx="10972800" cy="1143000"/>
          </a:xfrm>
        </p:spPr>
        <p:txBody>
          <a:bodyPr/>
          <a:lstStyle/>
          <a:p>
            <a:r>
              <a:rPr lang="en-US" dirty="0"/>
              <a:t>Board Oversight</a:t>
            </a:r>
          </a:p>
        </p:txBody>
      </p:sp>
      <p:sp>
        <p:nvSpPr>
          <p:cNvPr id="3" name="Slide Number Placeholder 2">
            <a:extLst>
              <a:ext uri="{FF2B5EF4-FFF2-40B4-BE49-F238E27FC236}">
                <a16:creationId xmlns:a16="http://schemas.microsoft.com/office/drawing/2014/main" id="{79854004-D9EA-4453-9FD3-7C92DBF1F765}"/>
              </a:ext>
            </a:extLst>
          </p:cNvPr>
          <p:cNvSpPr>
            <a:spLocks noGrp="1"/>
          </p:cNvSpPr>
          <p:nvPr>
            <p:ph type="sldNum" sz="quarter" idx="10"/>
          </p:nvPr>
        </p:nvSpPr>
        <p:spPr/>
        <p:txBody>
          <a:bodyPr/>
          <a:lstStyle/>
          <a:p>
            <a:fld id="{A475CA3B-7AE6-459F-9581-72C29BEEB4FB}" type="slidenum">
              <a:rPr lang="en-US" smtClean="0"/>
              <a:pPr/>
              <a:t>9</a:t>
            </a:fld>
            <a:endParaRPr lang="en-US" dirty="0"/>
          </a:p>
        </p:txBody>
      </p:sp>
      <p:sp>
        <p:nvSpPr>
          <p:cNvPr id="4" name="TextBox 3">
            <a:extLst>
              <a:ext uri="{FF2B5EF4-FFF2-40B4-BE49-F238E27FC236}">
                <a16:creationId xmlns:a16="http://schemas.microsoft.com/office/drawing/2014/main" id="{BBCE6776-3804-459B-ACE3-E8E57A714DAF}"/>
              </a:ext>
            </a:extLst>
          </p:cNvPr>
          <p:cNvSpPr txBox="1"/>
          <p:nvPr/>
        </p:nvSpPr>
        <p:spPr>
          <a:xfrm>
            <a:off x="1008668" y="1864641"/>
            <a:ext cx="10510887" cy="3703578"/>
          </a:xfrm>
          <a:prstGeom prst="rect">
            <a:avLst/>
          </a:prstGeom>
          <a:noFill/>
        </p:spPr>
        <p:txBody>
          <a:bodyPr wrap="square" rtlCol="0">
            <a:spAutoFit/>
          </a:bodyPr>
          <a:lstStyle/>
          <a:p>
            <a:pPr marL="457200" indent="-457200">
              <a:buFont typeface="Arial" panose="020B0604020202020204" pitchFamily="34" charset="0"/>
              <a:buChar char="•"/>
            </a:pPr>
            <a:r>
              <a:rPr lang="en-US" sz="3200" dirty="0"/>
              <a:t>The SEC </a:t>
            </a:r>
            <a:r>
              <a:rPr lang="en-US" sz="3200"/>
              <a:t>initially considered </a:t>
            </a:r>
            <a:r>
              <a:rPr lang="en-US" sz="3200" dirty="0"/>
              <a:t>requiring one or more members of a company’s board of directors to possess expertise in cybersecurity, and for the company to disclose the specifics of such expertise in its public filings.  Ultimately the SEC did not adopt this requirement.</a:t>
            </a:r>
          </a:p>
          <a:p>
            <a:endParaRPr lang="en-US" sz="3200" dirty="0"/>
          </a:p>
          <a:p>
            <a:pPr marL="457200" indent="-457200">
              <a:buFont typeface="Arial" panose="020B0604020202020204" pitchFamily="34" charset="0"/>
              <a:buChar char="•"/>
            </a:pPr>
            <a:r>
              <a:rPr lang="en-US" sz="3200" dirty="0"/>
              <a:t>Nonetheless, the SEC underscored that the board continues to be responsible for </a:t>
            </a:r>
            <a:r>
              <a:rPr lang="en-US" sz="3200" u="sng" dirty="0"/>
              <a:t>oversight</a:t>
            </a:r>
            <a:r>
              <a:rPr lang="en-US" sz="3200" dirty="0"/>
              <a:t> of cybersecurity risk management.  </a:t>
            </a:r>
          </a:p>
          <a:p>
            <a:endParaRPr lang="en-US" sz="3200" dirty="0"/>
          </a:p>
          <a:p>
            <a:pPr marL="457200" indent="-457200">
              <a:buFont typeface="Arial" panose="020B0604020202020204" pitchFamily="34" charset="0"/>
              <a:buChar char="•"/>
            </a:pPr>
            <a:r>
              <a:rPr lang="en-US" sz="3200" dirty="0"/>
              <a:t>Given the more robust reporting requirements concerning cyber risk management processes, boards must have a meaningful ability to understand cybersecurity concepts and terminology in order to adequately exercise their oversight function.</a:t>
            </a:r>
          </a:p>
        </p:txBody>
      </p:sp>
      <p:sp>
        <p:nvSpPr>
          <p:cNvPr id="5" name="TextBox 4">
            <a:extLst>
              <a:ext uri="{FF2B5EF4-FFF2-40B4-BE49-F238E27FC236}">
                <a16:creationId xmlns:a16="http://schemas.microsoft.com/office/drawing/2014/main" id="{9A792688-468F-428E-A1E3-3D63C0277247}"/>
              </a:ext>
            </a:extLst>
          </p:cNvPr>
          <p:cNvSpPr txBox="1"/>
          <p:nvPr/>
        </p:nvSpPr>
        <p:spPr>
          <a:xfrm>
            <a:off x="524700" y="812042"/>
            <a:ext cx="3443985" cy="502702"/>
          </a:xfrm>
          <a:prstGeom prst="rect">
            <a:avLst/>
          </a:prstGeom>
          <a:noFill/>
          <a:scene3d>
            <a:camera prst="orthographicFront"/>
            <a:lightRig rig="threePt" dir="t"/>
          </a:scene3d>
          <a:sp3d>
            <a:bevelT w="114300" prst="artDeco"/>
          </a:sp3d>
        </p:spPr>
        <p:txBody>
          <a:bodyPr wrap="square" rtlCol="0">
            <a:spAutoFit/>
          </a:bodyPr>
          <a:lstStyle/>
          <a:p>
            <a:pPr algn="ctr"/>
            <a:r>
              <a:rPr lang="en-US" sz="2000" b="1" dirty="0"/>
              <a:t>Cybersecurity Risk Management, Strategy and Governance Disclosure</a:t>
            </a:r>
          </a:p>
        </p:txBody>
      </p:sp>
      <p:sp>
        <p:nvSpPr>
          <p:cNvPr id="6" name="Rectangle 5">
            <a:extLst>
              <a:ext uri="{FF2B5EF4-FFF2-40B4-BE49-F238E27FC236}">
                <a16:creationId xmlns:a16="http://schemas.microsoft.com/office/drawing/2014/main" id="{DDF45C01-0D34-4C1D-B691-24132DDDA1B4}"/>
              </a:ext>
            </a:extLst>
          </p:cNvPr>
          <p:cNvSpPr/>
          <p:nvPr/>
        </p:nvSpPr>
        <p:spPr bwMode="auto">
          <a:xfrm>
            <a:off x="312021" y="813379"/>
            <a:ext cx="3948893" cy="779751"/>
          </a:xfrm>
          <a:prstGeom prst="rect">
            <a:avLst/>
          </a:prstGeom>
          <a:noFill/>
          <a:ln w="38100" cap="flat" cmpd="sng" algn="ctr">
            <a:solidFill>
              <a:srgbClr val="C00000"/>
            </a:solidFill>
            <a:prstDash val="solid"/>
            <a:miter lim="800000"/>
            <a:headEnd type="none" w="med" len="med"/>
            <a:tailEnd type="none" w="med" len="med"/>
          </a:ln>
          <a:effectLst/>
          <a:scene3d>
            <a:camera prst="orthographicFront"/>
            <a:lightRig rig="threePt" dir="t"/>
          </a:scene3d>
          <a:sp3d>
            <a:bevelT w="114300" prst="artDeco"/>
          </a:sp3d>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25000" dirty="0">
              <a:ln>
                <a:noFill/>
              </a:ln>
              <a:solidFill>
                <a:schemeClr val="tx1"/>
              </a:solidFill>
              <a:effectLst/>
              <a:latin typeface="Tahoma" charset="0"/>
            </a:endParaRPr>
          </a:p>
        </p:txBody>
      </p:sp>
      <p:sp>
        <p:nvSpPr>
          <p:cNvPr id="7" name="Rectangle 6">
            <a:extLst>
              <a:ext uri="{FF2B5EF4-FFF2-40B4-BE49-F238E27FC236}">
                <a16:creationId xmlns:a16="http://schemas.microsoft.com/office/drawing/2014/main" id="{1778DCE1-2D66-4040-BB9D-45FA392BA621}"/>
              </a:ext>
            </a:extLst>
          </p:cNvPr>
          <p:cNvSpPr/>
          <p:nvPr/>
        </p:nvSpPr>
        <p:spPr bwMode="auto">
          <a:xfrm>
            <a:off x="942680" y="1800520"/>
            <a:ext cx="10741320" cy="4445770"/>
          </a:xfrm>
          <a:prstGeom prst="rect">
            <a:avLst/>
          </a:prstGeom>
          <a:noFill/>
          <a:ln w="381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25000">
              <a:ln>
                <a:noFill/>
              </a:ln>
              <a:solidFill>
                <a:schemeClr val="tx1"/>
              </a:solidFill>
              <a:effectLst/>
              <a:latin typeface="Tahoma" charset="0"/>
            </a:endParaRPr>
          </a:p>
        </p:txBody>
      </p:sp>
    </p:spTree>
    <p:extLst>
      <p:ext uri="{BB962C8B-B14F-4D97-AF65-F5344CB8AC3E}">
        <p14:creationId xmlns:p14="http://schemas.microsoft.com/office/powerpoint/2010/main" val="1334585913"/>
      </p:ext>
    </p:extLst>
  </p:cSld>
  <p:clrMapOvr>
    <a:masterClrMapping/>
  </p:clrMapOvr>
</p:sld>
</file>

<file path=ppt/theme/theme1.xml><?xml version="1.0" encoding="utf-8"?>
<a:theme xmlns:a="http://schemas.openxmlformats.org/drawingml/2006/main" name="2022MWN">
  <a:themeElements>
    <a:clrScheme name="mwn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w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2500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25000" smtClean="0">
            <a:ln>
              <a:noFill/>
            </a:ln>
            <a:solidFill>
              <a:schemeClr val="tx1"/>
            </a:solidFill>
            <a:effectLst/>
            <a:latin typeface="Tahoma" charset="0"/>
          </a:defRPr>
        </a:defPPr>
      </a:lstStyle>
    </a:lnDef>
  </a:objectDefaults>
  <a:extraClrSchemeLst>
    <a:extraClrScheme>
      <a:clrScheme name="mwn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wn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wn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wn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wn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wn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wn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22MWN" id="{3C047B95-C9D5-491B-ADE3-3E0F6DD0EC74}" vid="{2230459E-BD65-48A9-9E00-53343C30007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687</TotalTime>
  <Words>1319</Words>
  <Application>Microsoft Office PowerPoint</Application>
  <PresentationFormat>Widescreen</PresentationFormat>
  <Paragraphs>116</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Courier New</vt:lpstr>
      <vt:lpstr>Tahoma</vt:lpstr>
      <vt:lpstr>Wingdings</vt:lpstr>
      <vt:lpstr>2022MWN</vt:lpstr>
      <vt:lpstr>PowerPoint Presentation</vt:lpstr>
      <vt:lpstr>Fast Facts</vt:lpstr>
      <vt:lpstr>Fast Facts</vt:lpstr>
      <vt:lpstr>Fast Facts</vt:lpstr>
      <vt:lpstr>Disclosure Requirements</vt:lpstr>
      <vt:lpstr>Disclosure Requirements</vt:lpstr>
      <vt:lpstr>Disclosure Requirements</vt:lpstr>
      <vt:lpstr>Disclosure Requirements</vt:lpstr>
      <vt:lpstr>Board Oversight</vt:lpstr>
      <vt:lpstr>Timing of Implementation</vt:lpstr>
      <vt:lpstr>Action Items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Duty, Christina</dc:creator>
  <cp:lastModifiedBy>Caleb Halfond</cp:lastModifiedBy>
  <cp:revision>16</cp:revision>
  <dcterms:created xsi:type="dcterms:W3CDTF">2023-03-28T15:31:22Z</dcterms:created>
  <dcterms:modified xsi:type="dcterms:W3CDTF">2023-08-10T12:28:06Z</dcterms:modified>
</cp:coreProperties>
</file>